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theme/theme3.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84" r:id="rId4"/>
    <p:sldMasterId id="2147483735" r:id="rId5"/>
    <p:sldMasterId id="2147483745" r:id="rId6"/>
    <p:sldMasterId id="2147483747" r:id="rId7"/>
  </p:sldMasterIdLst>
  <p:notesMasterIdLst>
    <p:notesMasterId r:id="rId38"/>
  </p:notesMasterIdLst>
  <p:handoutMasterIdLst>
    <p:handoutMasterId r:id="rId39"/>
  </p:handoutMasterIdLst>
  <p:sldIdLst>
    <p:sldId id="406" r:id="rId8"/>
    <p:sldId id="409" r:id="rId9"/>
    <p:sldId id="280" r:id="rId10"/>
    <p:sldId id="393" r:id="rId11"/>
    <p:sldId id="394" r:id="rId12"/>
    <p:sldId id="395" r:id="rId13"/>
    <p:sldId id="1021" r:id="rId14"/>
    <p:sldId id="411" r:id="rId15"/>
    <p:sldId id="1023" r:id="rId16"/>
    <p:sldId id="1024" r:id="rId17"/>
    <p:sldId id="1025" r:id="rId18"/>
    <p:sldId id="396" r:id="rId19"/>
    <p:sldId id="397" r:id="rId20"/>
    <p:sldId id="398" r:id="rId21"/>
    <p:sldId id="412" r:id="rId22"/>
    <p:sldId id="1026" r:id="rId23"/>
    <p:sldId id="408" r:id="rId24"/>
    <p:sldId id="400" r:id="rId25"/>
    <p:sldId id="298" r:id="rId26"/>
    <p:sldId id="401" r:id="rId27"/>
    <p:sldId id="402" r:id="rId28"/>
    <p:sldId id="403" r:id="rId29"/>
    <p:sldId id="404" r:id="rId30"/>
    <p:sldId id="405" r:id="rId31"/>
    <p:sldId id="389" r:id="rId32"/>
    <p:sldId id="279" r:id="rId33"/>
    <p:sldId id="321" r:id="rId34"/>
    <p:sldId id="1022" r:id="rId35"/>
    <p:sldId id="410" r:id="rId36"/>
    <p:sldId id="1020" r:id="rId37"/>
  </p:sldIdLst>
  <p:sldSz cx="12192000" cy="6858000"/>
  <p:notesSz cx="6858000" cy="9144000"/>
  <p:embeddedFontLst>
    <p:embeddedFont>
      <p:font typeface="Algerian" panose="04020705040A02060702" pitchFamily="82" charset="0"/>
      <p:regular r:id="rId40"/>
    </p:embeddedFont>
    <p:embeddedFont>
      <p:font typeface="Arial Black" panose="020B0A04020102020204" pitchFamily="34" charset="0"/>
      <p:bold r:id="rId41"/>
    </p:embeddedFont>
    <p:embeddedFont>
      <p:font typeface="Arial Nova" panose="020B0504020202020204" pitchFamily="34" charset="0"/>
      <p:regular r:id="rId42"/>
      <p:bold r:id="rId43"/>
      <p:italic r:id="rId44"/>
      <p:boldItalic r:id="rId45"/>
    </p:embeddedFont>
    <p:embeddedFont>
      <p:font typeface="Arial Nova Light" panose="020B0304020202020204" pitchFamily="34" charset="0"/>
      <p:regular r:id="rId46"/>
      <p:italic r:id="rId47"/>
    </p:embeddedFont>
    <p:embeddedFont>
      <p:font typeface="Bookman Old Style" panose="02050604050505020204" pitchFamily="18" charset="0"/>
      <p:regular r:id="rId48"/>
      <p:bold r:id="rId49"/>
      <p:italic r:id="rId50"/>
      <p:boldItalic r:id="rId51"/>
    </p:embeddedFont>
    <p:embeddedFont>
      <p:font typeface="Calibri" panose="020F0502020204030204" pitchFamily="34" charset="0"/>
      <p:regular r:id="rId52"/>
      <p:bold r:id="rId53"/>
      <p:italic r:id="rId54"/>
      <p:boldItalic r:id="rId55"/>
    </p:embeddedFont>
    <p:embeddedFont>
      <p:font typeface="Century Gothic" panose="020B0502020202020204" pitchFamily="34" charset="0"/>
      <p:regular r:id="rId56"/>
      <p:bold r:id="rId57"/>
      <p:italic r:id="rId58"/>
      <p:boldItalic r:id="rId59"/>
    </p:embeddedFont>
    <p:embeddedFont>
      <p:font typeface="Franklin Gothic Book" panose="020B0503020102020204" pitchFamily="34" charset="0"/>
      <p:regular r:id="rId60"/>
      <p:italic r:id="rId61"/>
    </p:embeddedFont>
    <p:embeddedFont>
      <p:font typeface="Gill Sans MT" panose="020B0502020104020203" pitchFamily="34" charset="0"/>
      <p:regular r:id="rId62"/>
      <p:bold r:id="rId63"/>
      <p:italic r:id="rId64"/>
      <p:boldItalic r:id="rId65"/>
    </p:embeddedFont>
    <p:embeddedFont>
      <p:font typeface="Open Sans" panose="020B0606030504020204" pitchFamily="34" charset="0"/>
      <p:regular r:id="rId66"/>
      <p:bold r:id="rId67"/>
      <p:italic r:id="rId68"/>
      <p:boldItalic r:id="rId69"/>
    </p:embeddedFont>
    <p:embeddedFont>
      <p:font typeface="Walbaum Display" panose="02070503090703020303" pitchFamily="18" charset="0"/>
      <p:regular r:id="rId70"/>
      <p:bold r:id="rId71"/>
      <p:italic r:id="rId72"/>
      <p:boldItalic r:id="rId73"/>
    </p:embeddedFont>
    <p:embeddedFont>
      <p:font typeface="Wingdings 2" panose="05020102010507070707" pitchFamily="18" charset="2"/>
      <p:regular r:id="rId7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581201B-9403-47C8-B5FA-16D36C61F1C0}" v="1" dt="2023-10-01T21:23:06.91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3725" autoAdjust="0"/>
  </p:normalViewPr>
  <p:slideViewPr>
    <p:cSldViewPr snapToGrid="0">
      <p:cViewPr varScale="1">
        <p:scale>
          <a:sx n="82" d="100"/>
          <a:sy n="82" d="100"/>
        </p:scale>
        <p:origin x="672" y="77"/>
      </p:cViewPr>
      <p:guideLst>
        <p:guide pos="3840"/>
        <p:guide orient="horz" pos="2160"/>
      </p:guideLst>
    </p:cSldViewPr>
  </p:slideViewPr>
  <p:outlineViewPr>
    <p:cViewPr>
      <p:scale>
        <a:sx n="33" d="100"/>
        <a:sy n="33" d="100"/>
      </p:scale>
      <p:origin x="0" y="-2709"/>
    </p:cViewPr>
  </p:outlineViewPr>
  <p:notesTextViewPr>
    <p:cViewPr>
      <p:scale>
        <a:sx n="3" d="2"/>
        <a:sy n="3" d="2"/>
      </p:scale>
      <p:origin x="0" y="0"/>
    </p:cViewPr>
  </p:notesTextViewPr>
  <p:sorterViewPr>
    <p:cViewPr varScale="1">
      <p:scale>
        <a:sx n="1" d="1"/>
        <a:sy n="1" d="1"/>
      </p:scale>
      <p:origin x="0" y="0"/>
    </p:cViewPr>
  </p:sorterViewPr>
  <p:notesViewPr>
    <p:cSldViewPr snapToGrid="0">
      <p:cViewPr varScale="1">
        <p:scale>
          <a:sx n="48" d="100"/>
          <a:sy n="48" d="100"/>
        </p:scale>
        <p:origin x="1911" y="48"/>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9.xml"/><Relationship Id="rId21" Type="http://schemas.openxmlformats.org/officeDocument/2006/relationships/slide" Target="slides/slide14.xml"/><Relationship Id="rId42" Type="http://schemas.openxmlformats.org/officeDocument/2006/relationships/font" Target="fonts/font3.fntdata"/><Relationship Id="rId47" Type="http://schemas.openxmlformats.org/officeDocument/2006/relationships/font" Target="fonts/font8.fntdata"/><Relationship Id="rId63" Type="http://schemas.openxmlformats.org/officeDocument/2006/relationships/font" Target="fonts/font24.fntdata"/><Relationship Id="rId68" Type="http://schemas.openxmlformats.org/officeDocument/2006/relationships/font" Target="fonts/font29.fntdata"/><Relationship Id="rId16" Type="http://schemas.openxmlformats.org/officeDocument/2006/relationships/slide" Target="slides/slide9.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font" Target="fonts/font19.fntdata"/><Relationship Id="rId66" Type="http://schemas.openxmlformats.org/officeDocument/2006/relationships/font" Target="fonts/font27.fntdata"/><Relationship Id="rId74" Type="http://schemas.openxmlformats.org/officeDocument/2006/relationships/font" Target="fonts/font35.fntdata"/><Relationship Id="rId79" Type="http://schemas.microsoft.com/office/2015/10/relationships/revisionInfo" Target="revisionInfo.xml"/><Relationship Id="rId5" Type="http://schemas.openxmlformats.org/officeDocument/2006/relationships/slideMaster" Target="slideMasters/slideMaster2.xml"/><Relationship Id="rId61" Type="http://schemas.openxmlformats.org/officeDocument/2006/relationships/font" Target="fonts/font22.fntdata"/><Relationship Id="rId19" Type="http://schemas.openxmlformats.org/officeDocument/2006/relationships/slide" Target="slides/slide1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font" Target="fonts/font17.fntdata"/><Relationship Id="rId64" Type="http://schemas.openxmlformats.org/officeDocument/2006/relationships/font" Target="fonts/font25.fntdata"/><Relationship Id="rId69" Type="http://schemas.openxmlformats.org/officeDocument/2006/relationships/font" Target="fonts/font30.fntdata"/><Relationship Id="rId77" Type="http://schemas.openxmlformats.org/officeDocument/2006/relationships/theme" Target="theme/theme1.xml"/><Relationship Id="rId8" Type="http://schemas.openxmlformats.org/officeDocument/2006/relationships/slide" Target="slides/slide1.xml"/><Relationship Id="rId51" Type="http://schemas.openxmlformats.org/officeDocument/2006/relationships/font" Target="fonts/font12.fntdata"/><Relationship Id="rId72" Type="http://schemas.openxmlformats.org/officeDocument/2006/relationships/font" Target="fonts/font33.fntdata"/><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notesMaster" Target="notesMasters/notesMaster1.xml"/><Relationship Id="rId46" Type="http://schemas.openxmlformats.org/officeDocument/2006/relationships/font" Target="fonts/font7.fntdata"/><Relationship Id="rId59" Type="http://schemas.openxmlformats.org/officeDocument/2006/relationships/font" Target="fonts/font20.fntdata"/><Relationship Id="rId67" Type="http://schemas.openxmlformats.org/officeDocument/2006/relationships/font" Target="fonts/font28.fntdata"/><Relationship Id="rId20" Type="http://schemas.openxmlformats.org/officeDocument/2006/relationships/slide" Target="slides/slide13.xml"/><Relationship Id="rId41" Type="http://schemas.openxmlformats.org/officeDocument/2006/relationships/font" Target="fonts/font2.fntdata"/><Relationship Id="rId54" Type="http://schemas.openxmlformats.org/officeDocument/2006/relationships/font" Target="fonts/font15.fntdata"/><Relationship Id="rId62" Type="http://schemas.openxmlformats.org/officeDocument/2006/relationships/font" Target="fonts/font23.fntdata"/><Relationship Id="rId70" Type="http://schemas.openxmlformats.org/officeDocument/2006/relationships/font" Target="fonts/font31.fntdata"/><Relationship Id="rId75"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font" Target="fonts/font10.fntdata"/><Relationship Id="rId57" Type="http://schemas.openxmlformats.org/officeDocument/2006/relationships/font" Target="fonts/font18.fntdata"/><Relationship Id="rId10" Type="http://schemas.openxmlformats.org/officeDocument/2006/relationships/slide" Target="slides/slide3.xml"/><Relationship Id="rId31" Type="http://schemas.openxmlformats.org/officeDocument/2006/relationships/slide" Target="slides/slide24.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font" Target="fonts/font21.fntdata"/><Relationship Id="rId65" Type="http://schemas.openxmlformats.org/officeDocument/2006/relationships/font" Target="fonts/font26.fntdata"/><Relationship Id="rId73" Type="http://schemas.openxmlformats.org/officeDocument/2006/relationships/font" Target="fonts/font34.fntdata"/><Relationship Id="rId78"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13" Type="http://schemas.openxmlformats.org/officeDocument/2006/relationships/slide" Target="slides/slide6.xml"/><Relationship Id="rId18" Type="http://schemas.openxmlformats.org/officeDocument/2006/relationships/slide" Target="slides/slide11.xml"/><Relationship Id="rId39" Type="http://schemas.openxmlformats.org/officeDocument/2006/relationships/handoutMaster" Target="handoutMasters/handoutMaster1.xml"/><Relationship Id="rId34" Type="http://schemas.openxmlformats.org/officeDocument/2006/relationships/slide" Target="slides/slide27.xml"/><Relationship Id="rId50" Type="http://schemas.openxmlformats.org/officeDocument/2006/relationships/font" Target="fonts/font11.fntdata"/><Relationship Id="rId55" Type="http://schemas.openxmlformats.org/officeDocument/2006/relationships/font" Target="fonts/font16.fntdata"/><Relationship Id="rId76" Type="http://schemas.openxmlformats.org/officeDocument/2006/relationships/viewProps" Target="viewProps.xml"/><Relationship Id="rId7" Type="http://schemas.openxmlformats.org/officeDocument/2006/relationships/slideMaster" Target="slideMasters/slideMaster4.xml"/><Relationship Id="rId71" Type="http://schemas.openxmlformats.org/officeDocument/2006/relationships/font" Target="fonts/font32.fntdata"/><Relationship Id="rId2" Type="http://schemas.openxmlformats.org/officeDocument/2006/relationships/customXml" Target="../customXml/item2.xml"/><Relationship Id="rId29" Type="http://schemas.openxmlformats.org/officeDocument/2006/relationships/slide" Target="slides/slide22.xml"/></Relationships>
</file>

<file path=ppt/diagrams/_rels/data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4" Type="http://schemas.openxmlformats.org/officeDocument/2006/relationships/image" Target="../media/image10.svg"/></Relationships>
</file>

<file path=ppt/diagrams/_rels/data2.xml.rels><?xml version="1.0" encoding="UTF-8" standalone="yes"?>
<Relationships xmlns="http://schemas.openxmlformats.org/package/2006/relationships"><Relationship Id="rId3" Type="http://schemas.openxmlformats.org/officeDocument/2006/relationships/hyperlink" Target="mailto:Daniel.Smith@wgu.edu" TargetMode="External"/><Relationship Id="rId7" Type="http://schemas.openxmlformats.org/officeDocument/2006/relationships/image" Target="../media/image14.svg"/><Relationship Id="rId2" Type="http://schemas.openxmlformats.org/officeDocument/2006/relationships/hyperlink" Target="mailto:William.sewell@wgu.edu" TargetMode="External"/><Relationship Id="rId1" Type="http://schemas.openxmlformats.org/officeDocument/2006/relationships/hyperlink" Target="https://wgu.webex.com/meet/dr.william.sewell" TargetMode="Externa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s>
</file>

<file path=ppt/diagrams/_rels/data3.xml.rels><?xml version="1.0" encoding="UTF-8" standalone="yes"?>
<Relationships xmlns="http://schemas.openxmlformats.org/package/2006/relationships"><Relationship Id="rId3" Type="http://schemas.openxmlformats.org/officeDocument/2006/relationships/hyperlink" Target="mailto:Daniel.Smith@wgu.edu" TargetMode="External"/><Relationship Id="rId7" Type="http://schemas.openxmlformats.org/officeDocument/2006/relationships/image" Target="../media/image14.svg"/><Relationship Id="rId2" Type="http://schemas.openxmlformats.org/officeDocument/2006/relationships/hyperlink" Target="mailto:William.sewell@wgu.edu" TargetMode="External"/><Relationship Id="rId1" Type="http://schemas.openxmlformats.org/officeDocument/2006/relationships/hyperlink" Target="https://wgu.webex.com/meet/dr.william.sewell" TargetMode="Externa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4" Type="http://schemas.openxmlformats.org/officeDocument/2006/relationships/image" Target="../media/image10.svg"/></Relationships>
</file>

<file path=ppt/diagrams/_rels/drawing2.xml.rels><?xml version="1.0" encoding="UTF-8" standalone="yes"?>
<Relationships xmlns="http://schemas.openxmlformats.org/package/2006/relationships"><Relationship Id="rId3" Type="http://schemas.openxmlformats.org/officeDocument/2006/relationships/hyperlink" Target="https://wgu.webex.com/meet/dr.william.sewell" TargetMode="External"/><Relationship Id="rId7" Type="http://schemas.openxmlformats.org/officeDocument/2006/relationships/hyperlink" Target="mailto:Daniel.Smith@wgu.edu" TargetMode="External"/><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hyperlink" Target="mailto:William.sewell@wgu.edu" TargetMode="External"/><Relationship Id="rId5" Type="http://schemas.openxmlformats.org/officeDocument/2006/relationships/image" Target="../media/image14.svg"/><Relationship Id="rId4" Type="http://schemas.openxmlformats.org/officeDocument/2006/relationships/image" Target="../media/image13.png"/></Relationships>
</file>

<file path=ppt/diagrams/_rels/drawing3.xml.rels><?xml version="1.0" encoding="UTF-8" standalone="yes"?>
<Relationships xmlns="http://schemas.openxmlformats.org/package/2006/relationships"><Relationship Id="rId3" Type="http://schemas.openxmlformats.org/officeDocument/2006/relationships/hyperlink" Target="https://wgu.webex.com/meet/dr.william.sewell" TargetMode="External"/><Relationship Id="rId7" Type="http://schemas.openxmlformats.org/officeDocument/2006/relationships/hyperlink" Target="mailto:Daniel.Smith@wgu.edu" TargetMode="External"/><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hyperlink" Target="mailto:William.sewell@wgu.edu" TargetMode="External"/><Relationship Id="rId5" Type="http://schemas.openxmlformats.org/officeDocument/2006/relationships/image" Target="../media/image14.svg"/><Relationship Id="rId4" Type="http://schemas.openxmlformats.org/officeDocument/2006/relationships/image" Target="../media/image13.png"/></Relationships>
</file>

<file path=ppt/diagrams/colors1.xml><?xml version="1.0" encoding="utf-8"?>
<dgm:colorsDef xmlns:dgm="http://schemas.openxmlformats.org/drawingml/2006/diagram" xmlns:a="http://schemas.openxmlformats.org/drawingml/2006/main" uniqueId="urn:microsoft.com/office/officeart/2018/5/colors/Iconchunking_coloredtext_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dgm:fillClrLst>
    <dgm:linClrLst meth="repeat">
      <a:schemeClr val="lt1">
        <a:alpha val="0"/>
      </a:schemeClr>
    </dgm:linClrLst>
    <dgm:effectClrLst/>
    <dgm:txLinClrLst/>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meth="repeat">
      <a:schemeClr val="accent2"/>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8E4B351-1F1F-411D-9306-D2C88A6B9D40}" type="doc">
      <dgm:prSet loTypeId="urn:microsoft.com/office/officeart/2018/2/layout/IconCircleList" loCatId="icon" qsTypeId="urn:microsoft.com/office/officeart/2005/8/quickstyle/simple1" qsCatId="simple" csTypeId="urn:microsoft.com/office/officeart/2018/5/colors/Iconchunking_coloredtext_accent2_2" csCatId="accent2" phldr="1"/>
      <dgm:spPr/>
      <dgm:t>
        <a:bodyPr/>
        <a:lstStyle/>
        <a:p>
          <a:endParaRPr lang="en-US"/>
        </a:p>
      </dgm:t>
    </dgm:pt>
    <dgm:pt modelId="{8B4FB306-D892-44D7-8A45-742CDF885FA9}">
      <dgm:prSet/>
      <dgm:spPr/>
      <dgm:t>
        <a:bodyPr/>
        <a:lstStyle/>
        <a:p>
          <a:pPr>
            <a:lnSpc>
              <a:spcPct val="100000"/>
            </a:lnSpc>
          </a:pPr>
          <a:r>
            <a:rPr lang="en-US" dirty="0"/>
            <a:t>MSDA CAPSTONE WEBINAR</a:t>
          </a:r>
        </a:p>
      </dgm:t>
    </dgm:pt>
    <dgm:pt modelId="{0DEA9E47-3467-413D-89DD-A0FA8468F959}" type="parTrans" cxnId="{A07403EA-FA77-4E53-8356-7486C9AF8874}">
      <dgm:prSet/>
      <dgm:spPr/>
      <dgm:t>
        <a:bodyPr/>
        <a:lstStyle/>
        <a:p>
          <a:endParaRPr lang="en-US"/>
        </a:p>
      </dgm:t>
    </dgm:pt>
    <dgm:pt modelId="{4BB4910B-6EA7-498E-9C6A-3222B893F3C4}" type="sibTrans" cxnId="{A07403EA-FA77-4E53-8356-7486C9AF8874}">
      <dgm:prSet/>
      <dgm:spPr/>
      <dgm:t>
        <a:bodyPr/>
        <a:lstStyle/>
        <a:p>
          <a:pPr>
            <a:lnSpc>
              <a:spcPct val="100000"/>
            </a:lnSpc>
          </a:pPr>
          <a:endParaRPr lang="en-US"/>
        </a:p>
      </dgm:t>
    </dgm:pt>
    <dgm:pt modelId="{6A3CE03B-EF0F-41DC-97F8-CAEC6C489B34}">
      <dgm:prSet/>
      <dgm:spPr/>
      <dgm:t>
        <a:bodyPr/>
        <a:lstStyle/>
        <a:p>
          <a:pPr>
            <a:lnSpc>
              <a:spcPct val="100000"/>
            </a:lnSpc>
          </a:pPr>
          <a:r>
            <a:rPr lang="en-US" dirty="0"/>
            <a:t>Faculty Presentation</a:t>
          </a:r>
        </a:p>
      </dgm:t>
    </dgm:pt>
    <dgm:pt modelId="{9AC45949-F978-4C3E-89BD-51303E3C0981}" type="parTrans" cxnId="{1B9605DA-66CF-45E9-836C-8775AC4E9E3C}">
      <dgm:prSet/>
      <dgm:spPr/>
      <dgm:t>
        <a:bodyPr/>
        <a:lstStyle/>
        <a:p>
          <a:endParaRPr lang="en-US"/>
        </a:p>
      </dgm:t>
    </dgm:pt>
    <dgm:pt modelId="{D202F011-2E85-4BF8-BE74-98D92D69DF3F}" type="sibTrans" cxnId="{1B9605DA-66CF-45E9-836C-8775AC4E9E3C}">
      <dgm:prSet/>
      <dgm:spPr/>
      <dgm:t>
        <a:bodyPr/>
        <a:lstStyle/>
        <a:p>
          <a:endParaRPr lang="en-US"/>
        </a:p>
      </dgm:t>
    </dgm:pt>
    <dgm:pt modelId="{AA3D394D-8ECA-4BD3-BB4C-68465D448D43}" type="pres">
      <dgm:prSet presAssocID="{28E4B351-1F1F-411D-9306-D2C88A6B9D40}" presName="root" presStyleCnt="0">
        <dgm:presLayoutVars>
          <dgm:dir/>
          <dgm:resizeHandles val="exact"/>
        </dgm:presLayoutVars>
      </dgm:prSet>
      <dgm:spPr/>
    </dgm:pt>
    <dgm:pt modelId="{F5AEACBF-F13E-467E-8EAB-503341A73017}" type="pres">
      <dgm:prSet presAssocID="{28E4B351-1F1F-411D-9306-D2C88A6B9D40}" presName="container" presStyleCnt="0">
        <dgm:presLayoutVars>
          <dgm:dir/>
          <dgm:resizeHandles val="exact"/>
        </dgm:presLayoutVars>
      </dgm:prSet>
      <dgm:spPr/>
    </dgm:pt>
    <dgm:pt modelId="{E02B3180-980C-4461-A794-D0F3104B8C38}" type="pres">
      <dgm:prSet presAssocID="{8B4FB306-D892-44D7-8A45-742CDF885FA9}" presName="compNode" presStyleCnt="0"/>
      <dgm:spPr/>
    </dgm:pt>
    <dgm:pt modelId="{E737528B-72BA-40B3-BE8F-F86FB4CC2BB4}" type="pres">
      <dgm:prSet presAssocID="{8B4FB306-D892-44D7-8A45-742CDF885FA9}" presName="iconBgRect" presStyleLbl="bgShp" presStyleIdx="0" presStyleCnt="2"/>
      <dgm:spPr/>
    </dgm:pt>
    <dgm:pt modelId="{DC4485DB-9D38-4510-A3CA-0BD626880720}" type="pres">
      <dgm:prSet presAssocID="{8B4FB306-D892-44D7-8A45-742CDF885FA9}"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eacher"/>
        </a:ext>
      </dgm:extLst>
    </dgm:pt>
    <dgm:pt modelId="{2D3A6481-C26F-4CC8-8E9C-22F7BCD035E2}" type="pres">
      <dgm:prSet presAssocID="{8B4FB306-D892-44D7-8A45-742CDF885FA9}" presName="spaceRect" presStyleCnt="0"/>
      <dgm:spPr/>
    </dgm:pt>
    <dgm:pt modelId="{E1E24AA0-4980-45B6-8941-40880BC04513}" type="pres">
      <dgm:prSet presAssocID="{8B4FB306-D892-44D7-8A45-742CDF885FA9}" presName="textRect" presStyleLbl="revTx" presStyleIdx="0" presStyleCnt="2">
        <dgm:presLayoutVars>
          <dgm:chMax val="1"/>
          <dgm:chPref val="1"/>
        </dgm:presLayoutVars>
      </dgm:prSet>
      <dgm:spPr/>
    </dgm:pt>
    <dgm:pt modelId="{7642CB6E-B110-4A62-9F9C-BCB1817B4B44}" type="pres">
      <dgm:prSet presAssocID="{4BB4910B-6EA7-498E-9C6A-3222B893F3C4}" presName="sibTrans" presStyleLbl="sibTrans2D1" presStyleIdx="0" presStyleCnt="0"/>
      <dgm:spPr/>
    </dgm:pt>
    <dgm:pt modelId="{F0DCE810-4EFB-4580-A75B-43788C8A4421}" type="pres">
      <dgm:prSet presAssocID="{6A3CE03B-EF0F-41DC-97F8-CAEC6C489B34}" presName="compNode" presStyleCnt="0"/>
      <dgm:spPr/>
    </dgm:pt>
    <dgm:pt modelId="{4CF63C77-A604-4F50-BA10-01928EC56267}" type="pres">
      <dgm:prSet presAssocID="{6A3CE03B-EF0F-41DC-97F8-CAEC6C489B34}" presName="iconBgRect" presStyleLbl="bgShp" presStyleIdx="1" presStyleCnt="2"/>
      <dgm:spPr/>
    </dgm:pt>
    <dgm:pt modelId="{CBF9ED7F-69B8-4554-B6CE-498001E663E2}" type="pres">
      <dgm:prSet presAssocID="{6A3CE03B-EF0F-41DC-97F8-CAEC6C489B34}"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rain in head"/>
        </a:ext>
      </dgm:extLst>
    </dgm:pt>
    <dgm:pt modelId="{E20FCEAA-F472-471D-95BC-697832A4F093}" type="pres">
      <dgm:prSet presAssocID="{6A3CE03B-EF0F-41DC-97F8-CAEC6C489B34}" presName="spaceRect" presStyleCnt="0"/>
      <dgm:spPr/>
    </dgm:pt>
    <dgm:pt modelId="{8AA6994F-6E02-4AD9-BDC4-2F8F2BCFF3F1}" type="pres">
      <dgm:prSet presAssocID="{6A3CE03B-EF0F-41DC-97F8-CAEC6C489B34}" presName="textRect" presStyleLbl="revTx" presStyleIdx="1" presStyleCnt="2">
        <dgm:presLayoutVars>
          <dgm:chMax val="1"/>
          <dgm:chPref val="1"/>
        </dgm:presLayoutVars>
      </dgm:prSet>
      <dgm:spPr/>
    </dgm:pt>
  </dgm:ptLst>
  <dgm:cxnLst>
    <dgm:cxn modelId="{48491914-02B7-426A-A692-09E5CBF94DF2}" type="presOf" srcId="{28E4B351-1F1F-411D-9306-D2C88A6B9D40}" destId="{AA3D394D-8ECA-4BD3-BB4C-68465D448D43}" srcOrd="0" destOrd="0" presId="urn:microsoft.com/office/officeart/2018/2/layout/IconCircleList"/>
    <dgm:cxn modelId="{210DAE5C-4B9C-40E7-B104-63BBAAAA54BF}" type="presOf" srcId="{4BB4910B-6EA7-498E-9C6A-3222B893F3C4}" destId="{7642CB6E-B110-4A62-9F9C-BCB1817B4B44}" srcOrd="0" destOrd="0" presId="urn:microsoft.com/office/officeart/2018/2/layout/IconCircleList"/>
    <dgm:cxn modelId="{CA4B0A4A-462D-4AE6-A636-24C4DCDDAEA2}" type="presOf" srcId="{6A3CE03B-EF0F-41DC-97F8-CAEC6C489B34}" destId="{8AA6994F-6E02-4AD9-BDC4-2F8F2BCFF3F1}" srcOrd="0" destOrd="0" presId="urn:microsoft.com/office/officeart/2018/2/layout/IconCircleList"/>
    <dgm:cxn modelId="{C5588C6A-6625-44A3-AF9D-A41913242AB2}" type="presOf" srcId="{8B4FB306-D892-44D7-8A45-742CDF885FA9}" destId="{E1E24AA0-4980-45B6-8941-40880BC04513}" srcOrd="0" destOrd="0" presId="urn:microsoft.com/office/officeart/2018/2/layout/IconCircleList"/>
    <dgm:cxn modelId="{1B9605DA-66CF-45E9-836C-8775AC4E9E3C}" srcId="{28E4B351-1F1F-411D-9306-D2C88A6B9D40}" destId="{6A3CE03B-EF0F-41DC-97F8-CAEC6C489B34}" srcOrd="1" destOrd="0" parTransId="{9AC45949-F978-4C3E-89BD-51303E3C0981}" sibTransId="{D202F011-2E85-4BF8-BE74-98D92D69DF3F}"/>
    <dgm:cxn modelId="{A07403EA-FA77-4E53-8356-7486C9AF8874}" srcId="{28E4B351-1F1F-411D-9306-D2C88A6B9D40}" destId="{8B4FB306-D892-44D7-8A45-742CDF885FA9}" srcOrd="0" destOrd="0" parTransId="{0DEA9E47-3467-413D-89DD-A0FA8468F959}" sibTransId="{4BB4910B-6EA7-498E-9C6A-3222B893F3C4}"/>
    <dgm:cxn modelId="{A02DAE53-ED6A-40FC-91C1-EA8A5799C475}" type="presParOf" srcId="{AA3D394D-8ECA-4BD3-BB4C-68465D448D43}" destId="{F5AEACBF-F13E-467E-8EAB-503341A73017}" srcOrd="0" destOrd="0" presId="urn:microsoft.com/office/officeart/2018/2/layout/IconCircleList"/>
    <dgm:cxn modelId="{EEF04737-376E-42BF-8700-93FA86F2D35C}" type="presParOf" srcId="{F5AEACBF-F13E-467E-8EAB-503341A73017}" destId="{E02B3180-980C-4461-A794-D0F3104B8C38}" srcOrd="0" destOrd="0" presId="urn:microsoft.com/office/officeart/2018/2/layout/IconCircleList"/>
    <dgm:cxn modelId="{3767767C-2BD1-4686-855F-F70A9B3A22E6}" type="presParOf" srcId="{E02B3180-980C-4461-A794-D0F3104B8C38}" destId="{E737528B-72BA-40B3-BE8F-F86FB4CC2BB4}" srcOrd="0" destOrd="0" presId="urn:microsoft.com/office/officeart/2018/2/layout/IconCircleList"/>
    <dgm:cxn modelId="{9610DFBE-E29C-4379-AC58-12E7F1A80179}" type="presParOf" srcId="{E02B3180-980C-4461-A794-D0F3104B8C38}" destId="{DC4485DB-9D38-4510-A3CA-0BD626880720}" srcOrd="1" destOrd="0" presId="urn:microsoft.com/office/officeart/2018/2/layout/IconCircleList"/>
    <dgm:cxn modelId="{F65DEA21-D28B-470E-ABBE-7948E51266CB}" type="presParOf" srcId="{E02B3180-980C-4461-A794-D0F3104B8C38}" destId="{2D3A6481-C26F-4CC8-8E9C-22F7BCD035E2}" srcOrd="2" destOrd="0" presId="urn:microsoft.com/office/officeart/2018/2/layout/IconCircleList"/>
    <dgm:cxn modelId="{6910AB90-CEB9-4337-A3FC-014AFD0E612C}" type="presParOf" srcId="{E02B3180-980C-4461-A794-D0F3104B8C38}" destId="{E1E24AA0-4980-45B6-8941-40880BC04513}" srcOrd="3" destOrd="0" presId="urn:microsoft.com/office/officeart/2018/2/layout/IconCircleList"/>
    <dgm:cxn modelId="{E721D983-F5C3-4F14-991E-375591AD6AA3}" type="presParOf" srcId="{F5AEACBF-F13E-467E-8EAB-503341A73017}" destId="{7642CB6E-B110-4A62-9F9C-BCB1817B4B44}" srcOrd="1" destOrd="0" presId="urn:microsoft.com/office/officeart/2018/2/layout/IconCircleList"/>
    <dgm:cxn modelId="{3B128CB1-2634-44E0-966B-105953337B1D}" type="presParOf" srcId="{F5AEACBF-F13E-467E-8EAB-503341A73017}" destId="{F0DCE810-4EFB-4580-A75B-43788C8A4421}" srcOrd="2" destOrd="0" presId="urn:microsoft.com/office/officeart/2018/2/layout/IconCircleList"/>
    <dgm:cxn modelId="{6A02173B-A5B6-46AF-9B6D-2A553FD63D0F}" type="presParOf" srcId="{F0DCE810-4EFB-4580-A75B-43788C8A4421}" destId="{4CF63C77-A604-4F50-BA10-01928EC56267}" srcOrd="0" destOrd="0" presId="urn:microsoft.com/office/officeart/2018/2/layout/IconCircleList"/>
    <dgm:cxn modelId="{18A62594-9554-44F7-8C29-9BB193F168FD}" type="presParOf" srcId="{F0DCE810-4EFB-4580-A75B-43788C8A4421}" destId="{CBF9ED7F-69B8-4554-B6CE-498001E663E2}" srcOrd="1" destOrd="0" presId="urn:microsoft.com/office/officeart/2018/2/layout/IconCircleList"/>
    <dgm:cxn modelId="{507457A4-CFF1-4E9E-9446-F00A0260E877}" type="presParOf" srcId="{F0DCE810-4EFB-4580-A75B-43788C8A4421}" destId="{E20FCEAA-F472-471D-95BC-697832A4F093}" srcOrd="2" destOrd="0" presId="urn:microsoft.com/office/officeart/2018/2/layout/IconCircleList"/>
    <dgm:cxn modelId="{F07E6003-E8DD-4C92-8D2A-2726F56ACAD0}" type="presParOf" srcId="{F0DCE810-4EFB-4580-A75B-43788C8A4421}" destId="{8AA6994F-6E02-4AD9-BDC4-2F8F2BCFF3F1}"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8E4B351-1F1F-411D-9306-D2C88A6B9D40}"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8B4FB306-D892-44D7-8A45-742CDF885FA9}">
      <dgm:prSet/>
      <dgm:spPr/>
      <dgm:t>
        <a:bodyPr/>
        <a:lstStyle/>
        <a:p>
          <a:pPr>
            <a:lnSpc>
              <a:spcPct val="100000"/>
            </a:lnSpc>
          </a:pPr>
          <a:r>
            <a:rPr lang="en-US" dirty="0"/>
            <a:t>Live first three Sundays of each month at 4:30pm Eastern time.  Join me in my meeting room at: </a:t>
          </a:r>
          <a:r>
            <a:rPr lang="en-US" dirty="0">
              <a:hlinkClick xmlns:r="http://schemas.openxmlformats.org/officeDocument/2006/relationships" r:id="rId1"/>
            </a:rPr>
            <a:t>https://wgu.webex.com/meet/dr.william.sewell</a:t>
          </a:r>
          <a:endParaRPr lang="en-US" dirty="0"/>
        </a:p>
        <a:p>
          <a:pPr>
            <a:lnSpc>
              <a:spcPct val="100000"/>
            </a:lnSpc>
          </a:pPr>
          <a:r>
            <a:rPr lang="en-US" dirty="0"/>
            <a:t>There are no passwords. We present the documents, discuss ideas, and take your questions.</a:t>
          </a:r>
        </a:p>
      </dgm:t>
    </dgm:pt>
    <dgm:pt modelId="{0DEA9E47-3467-413D-89DD-A0FA8468F959}" type="parTrans" cxnId="{A07403EA-FA77-4E53-8356-7486C9AF8874}">
      <dgm:prSet/>
      <dgm:spPr/>
      <dgm:t>
        <a:bodyPr/>
        <a:lstStyle/>
        <a:p>
          <a:endParaRPr lang="en-US"/>
        </a:p>
      </dgm:t>
    </dgm:pt>
    <dgm:pt modelId="{4BB4910B-6EA7-498E-9C6A-3222B893F3C4}" type="sibTrans" cxnId="{A07403EA-FA77-4E53-8356-7486C9AF8874}">
      <dgm:prSet/>
      <dgm:spPr/>
      <dgm:t>
        <a:bodyPr/>
        <a:lstStyle/>
        <a:p>
          <a:endParaRPr lang="en-US"/>
        </a:p>
      </dgm:t>
    </dgm:pt>
    <dgm:pt modelId="{6A3CE03B-EF0F-41DC-97F8-CAEC6C489B34}">
      <dgm:prSet custT="1"/>
      <dgm:spPr/>
      <dgm:t>
        <a:bodyPr/>
        <a:lstStyle/>
        <a:p>
          <a:pPr>
            <a:lnSpc>
              <a:spcPct val="100000"/>
            </a:lnSpc>
          </a:pPr>
          <a:r>
            <a:rPr lang="en-US" sz="1200" dirty="0"/>
            <a:t>Dr. William Sewell</a:t>
          </a:r>
        </a:p>
        <a:p>
          <a:pPr>
            <a:lnSpc>
              <a:spcPct val="100000"/>
            </a:lnSpc>
          </a:pPr>
          <a:r>
            <a:rPr lang="en-US" sz="1200" dirty="0">
              <a:hlinkClick xmlns:r="http://schemas.openxmlformats.org/officeDocument/2006/relationships" r:id="rId2"/>
            </a:rPr>
            <a:t>William.sewell@wgu.edu</a:t>
          </a:r>
          <a:endParaRPr lang="en-US" sz="1200" dirty="0"/>
        </a:p>
        <a:p>
          <a:pPr>
            <a:lnSpc>
              <a:spcPct val="100000"/>
            </a:lnSpc>
          </a:pPr>
          <a:r>
            <a:rPr lang="en-US" sz="1200" dirty="0"/>
            <a:t>Office Phone: (385) 428-5377</a:t>
          </a:r>
        </a:p>
        <a:p>
          <a:pPr>
            <a:lnSpc>
              <a:spcPct val="100000"/>
            </a:lnSpc>
          </a:pPr>
          <a:r>
            <a:rPr lang="en-US" sz="1200" dirty="0"/>
            <a:t>Toll Free: (877) 435-7948 ext. 5377</a:t>
          </a:r>
        </a:p>
        <a:p>
          <a:pPr>
            <a:lnSpc>
              <a:spcPct val="100000"/>
            </a:lnSpc>
          </a:pPr>
          <a:r>
            <a:rPr lang="en-US" sz="1200" dirty="0"/>
            <a:t>Dr. Daniel Smith</a:t>
          </a:r>
        </a:p>
        <a:p>
          <a:pPr>
            <a:lnSpc>
              <a:spcPct val="100000"/>
            </a:lnSpc>
          </a:pPr>
          <a:r>
            <a:rPr lang="en-US" sz="1200" dirty="0">
              <a:hlinkClick xmlns:r="http://schemas.openxmlformats.org/officeDocument/2006/relationships" r:id="rId3"/>
            </a:rPr>
            <a:t>Daniel.Smith@wgu.edu</a:t>
          </a:r>
          <a:endParaRPr lang="en-US" sz="1200" dirty="0"/>
        </a:p>
        <a:p>
          <a:pPr>
            <a:lnSpc>
              <a:spcPct val="100000"/>
            </a:lnSpc>
          </a:pPr>
          <a:r>
            <a:rPr lang="en-US" sz="1200" dirty="0"/>
            <a:t>Office Phone: Toll Free 1.877.435.7948 Ext. 1564</a:t>
          </a:r>
        </a:p>
        <a:p>
          <a:pPr>
            <a:lnSpc>
              <a:spcPct val="100000"/>
            </a:lnSpc>
          </a:pPr>
          <a:endParaRPr lang="en-US" sz="1400" dirty="0"/>
        </a:p>
      </dgm:t>
    </dgm:pt>
    <dgm:pt modelId="{9AC45949-F978-4C3E-89BD-51303E3C0981}" type="parTrans" cxnId="{1B9605DA-66CF-45E9-836C-8775AC4E9E3C}">
      <dgm:prSet/>
      <dgm:spPr/>
      <dgm:t>
        <a:bodyPr/>
        <a:lstStyle/>
        <a:p>
          <a:endParaRPr lang="en-US"/>
        </a:p>
      </dgm:t>
    </dgm:pt>
    <dgm:pt modelId="{D202F011-2E85-4BF8-BE74-98D92D69DF3F}" type="sibTrans" cxnId="{1B9605DA-66CF-45E9-836C-8775AC4E9E3C}">
      <dgm:prSet/>
      <dgm:spPr/>
      <dgm:t>
        <a:bodyPr/>
        <a:lstStyle/>
        <a:p>
          <a:endParaRPr lang="en-US"/>
        </a:p>
      </dgm:t>
    </dgm:pt>
    <dgm:pt modelId="{038C192E-A1EA-4219-B0A8-A88D6126D3BF}" type="pres">
      <dgm:prSet presAssocID="{28E4B351-1F1F-411D-9306-D2C88A6B9D40}" presName="root" presStyleCnt="0">
        <dgm:presLayoutVars>
          <dgm:dir/>
          <dgm:resizeHandles val="exact"/>
        </dgm:presLayoutVars>
      </dgm:prSet>
      <dgm:spPr/>
    </dgm:pt>
    <dgm:pt modelId="{5B85F42D-8E70-4B46-BDB1-999CE44B39B9}" type="pres">
      <dgm:prSet presAssocID="{8B4FB306-D892-44D7-8A45-742CDF885FA9}" presName="compNode" presStyleCnt="0"/>
      <dgm:spPr/>
    </dgm:pt>
    <dgm:pt modelId="{8C0198E7-62A7-4F03-87BD-7BE10563DF0C}" type="pres">
      <dgm:prSet presAssocID="{8B4FB306-D892-44D7-8A45-742CDF885FA9}" presName="bgRect" presStyleLbl="bgShp" presStyleIdx="0" presStyleCnt="2" custScaleY="1646991"/>
      <dgm:spPr/>
    </dgm:pt>
    <dgm:pt modelId="{F203253D-E096-4956-B9EB-2D07D0FBA1E8}" type="pres">
      <dgm:prSet presAssocID="{8B4FB306-D892-44D7-8A45-742CDF885FA9}" presName="iconRect" presStyleLbl="node1" presStyleIdx="0" presStyleCnt="2"/>
      <dgm:spPr>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dgm:spPr>
      <dgm:extLst>
        <a:ext uri="{E40237B7-FDA0-4F09-8148-C483321AD2D9}">
          <dgm14:cNvPr xmlns:dgm14="http://schemas.microsoft.com/office/drawing/2010/diagram" id="0" name="" descr="Teacher"/>
        </a:ext>
      </dgm:extLst>
    </dgm:pt>
    <dgm:pt modelId="{D1A609D3-E29B-434B-A2E2-FADD3465891C}" type="pres">
      <dgm:prSet presAssocID="{8B4FB306-D892-44D7-8A45-742CDF885FA9}" presName="spaceRect" presStyleCnt="0"/>
      <dgm:spPr/>
    </dgm:pt>
    <dgm:pt modelId="{98C2D045-F8B1-4CE4-B231-254AFB695EE7}" type="pres">
      <dgm:prSet presAssocID="{8B4FB306-D892-44D7-8A45-742CDF885FA9}" presName="parTx" presStyleLbl="revTx" presStyleIdx="0" presStyleCnt="2" custLinFactNeighborX="190" custLinFactNeighborY="-40887">
        <dgm:presLayoutVars>
          <dgm:chMax val="0"/>
          <dgm:chPref val="0"/>
        </dgm:presLayoutVars>
      </dgm:prSet>
      <dgm:spPr/>
    </dgm:pt>
    <dgm:pt modelId="{465A85D8-7307-48F1-9C27-561D8195E9D9}" type="pres">
      <dgm:prSet presAssocID="{4BB4910B-6EA7-498E-9C6A-3222B893F3C4}" presName="sibTrans" presStyleCnt="0"/>
      <dgm:spPr/>
    </dgm:pt>
    <dgm:pt modelId="{CB3272F4-2303-41F5-944C-EB20EEA23B77}" type="pres">
      <dgm:prSet presAssocID="{6A3CE03B-EF0F-41DC-97F8-CAEC6C489B34}" presName="compNode" presStyleCnt="0"/>
      <dgm:spPr/>
    </dgm:pt>
    <dgm:pt modelId="{B5E67E5B-4EE4-4831-8A45-EC2205C04799}" type="pres">
      <dgm:prSet presAssocID="{6A3CE03B-EF0F-41DC-97F8-CAEC6C489B34}" presName="bgRect" presStyleLbl="bgShp" presStyleIdx="1" presStyleCnt="2" custScaleX="91307" custScaleY="2000000" custLinFactNeighborX="5932" custLinFactNeighborY="81457"/>
      <dgm:spPr/>
    </dgm:pt>
    <dgm:pt modelId="{347BA216-FDC5-4529-AE9A-EA8AF098642E}" type="pres">
      <dgm:prSet presAssocID="{6A3CE03B-EF0F-41DC-97F8-CAEC6C489B34}" presName="iconRect" presStyleLbl="node1" presStyleIdx="1" presStyleCnt="2"/>
      <dgm:spPr>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dgm:spPr>
      <dgm:extLst>
        <a:ext uri="{E40237B7-FDA0-4F09-8148-C483321AD2D9}">
          <dgm14:cNvPr xmlns:dgm14="http://schemas.microsoft.com/office/drawing/2010/diagram" id="0" name="" descr="Brain in head"/>
        </a:ext>
      </dgm:extLst>
    </dgm:pt>
    <dgm:pt modelId="{99DA48C3-61F8-450E-8D6B-05FE406A30BF}" type="pres">
      <dgm:prSet presAssocID="{6A3CE03B-EF0F-41DC-97F8-CAEC6C489B34}" presName="spaceRect" presStyleCnt="0"/>
      <dgm:spPr/>
    </dgm:pt>
    <dgm:pt modelId="{6DC63D00-3F5A-4D61-BEBD-9E2560D31554}" type="pres">
      <dgm:prSet presAssocID="{6A3CE03B-EF0F-41DC-97F8-CAEC6C489B34}" presName="parTx" presStyleLbl="revTx" presStyleIdx="1" presStyleCnt="2" custLinFactNeighborX="1103" custLinFactNeighborY="-39626">
        <dgm:presLayoutVars>
          <dgm:chMax val="0"/>
          <dgm:chPref val="0"/>
        </dgm:presLayoutVars>
      </dgm:prSet>
      <dgm:spPr/>
    </dgm:pt>
  </dgm:ptLst>
  <dgm:cxnLst>
    <dgm:cxn modelId="{1E19F153-F474-431C-AEF4-68C28C8E2236}" type="presOf" srcId="{8B4FB306-D892-44D7-8A45-742CDF885FA9}" destId="{98C2D045-F8B1-4CE4-B231-254AFB695EE7}" srcOrd="0" destOrd="0" presId="urn:microsoft.com/office/officeart/2018/2/layout/IconVerticalSolidList"/>
    <dgm:cxn modelId="{6A329378-95B3-4401-8AAF-810A67A4D9FB}" type="presOf" srcId="{6A3CE03B-EF0F-41DC-97F8-CAEC6C489B34}" destId="{6DC63D00-3F5A-4D61-BEBD-9E2560D31554}" srcOrd="0" destOrd="0" presId="urn:microsoft.com/office/officeart/2018/2/layout/IconVerticalSolidList"/>
    <dgm:cxn modelId="{2E3FD69F-5298-4C60-B0A0-7FB825E53569}" type="presOf" srcId="{28E4B351-1F1F-411D-9306-D2C88A6B9D40}" destId="{038C192E-A1EA-4219-B0A8-A88D6126D3BF}" srcOrd="0" destOrd="0" presId="urn:microsoft.com/office/officeart/2018/2/layout/IconVerticalSolidList"/>
    <dgm:cxn modelId="{1B9605DA-66CF-45E9-836C-8775AC4E9E3C}" srcId="{28E4B351-1F1F-411D-9306-D2C88A6B9D40}" destId="{6A3CE03B-EF0F-41DC-97F8-CAEC6C489B34}" srcOrd="1" destOrd="0" parTransId="{9AC45949-F978-4C3E-89BD-51303E3C0981}" sibTransId="{D202F011-2E85-4BF8-BE74-98D92D69DF3F}"/>
    <dgm:cxn modelId="{A07403EA-FA77-4E53-8356-7486C9AF8874}" srcId="{28E4B351-1F1F-411D-9306-D2C88A6B9D40}" destId="{8B4FB306-D892-44D7-8A45-742CDF885FA9}" srcOrd="0" destOrd="0" parTransId="{0DEA9E47-3467-413D-89DD-A0FA8468F959}" sibTransId="{4BB4910B-6EA7-498E-9C6A-3222B893F3C4}"/>
    <dgm:cxn modelId="{742C289D-A5B7-4B39-94A2-669320A9ED3A}" type="presParOf" srcId="{038C192E-A1EA-4219-B0A8-A88D6126D3BF}" destId="{5B85F42D-8E70-4B46-BDB1-999CE44B39B9}" srcOrd="0" destOrd="0" presId="urn:microsoft.com/office/officeart/2018/2/layout/IconVerticalSolidList"/>
    <dgm:cxn modelId="{9F6CE77E-FB6C-46E3-9988-2819401D6A96}" type="presParOf" srcId="{5B85F42D-8E70-4B46-BDB1-999CE44B39B9}" destId="{8C0198E7-62A7-4F03-87BD-7BE10563DF0C}" srcOrd="0" destOrd="0" presId="urn:microsoft.com/office/officeart/2018/2/layout/IconVerticalSolidList"/>
    <dgm:cxn modelId="{61DE967C-BA2F-4698-9B4B-F230C3327429}" type="presParOf" srcId="{5B85F42D-8E70-4B46-BDB1-999CE44B39B9}" destId="{F203253D-E096-4956-B9EB-2D07D0FBA1E8}" srcOrd="1" destOrd="0" presId="urn:microsoft.com/office/officeart/2018/2/layout/IconVerticalSolidList"/>
    <dgm:cxn modelId="{3CBF5E05-F6B2-4A41-8889-A7002B2722C0}" type="presParOf" srcId="{5B85F42D-8E70-4B46-BDB1-999CE44B39B9}" destId="{D1A609D3-E29B-434B-A2E2-FADD3465891C}" srcOrd="2" destOrd="0" presId="urn:microsoft.com/office/officeart/2018/2/layout/IconVerticalSolidList"/>
    <dgm:cxn modelId="{B3D7D269-65FD-4885-867A-2D60D928F6FF}" type="presParOf" srcId="{5B85F42D-8E70-4B46-BDB1-999CE44B39B9}" destId="{98C2D045-F8B1-4CE4-B231-254AFB695EE7}" srcOrd="3" destOrd="0" presId="urn:microsoft.com/office/officeart/2018/2/layout/IconVerticalSolidList"/>
    <dgm:cxn modelId="{3F2436D6-2995-4619-BBB6-0231146EB94A}" type="presParOf" srcId="{038C192E-A1EA-4219-B0A8-A88D6126D3BF}" destId="{465A85D8-7307-48F1-9C27-561D8195E9D9}" srcOrd="1" destOrd="0" presId="urn:microsoft.com/office/officeart/2018/2/layout/IconVerticalSolidList"/>
    <dgm:cxn modelId="{CEEEBC7B-6C40-42A4-A068-16DF8E3F4DD1}" type="presParOf" srcId="{038C192E-A1EA-4219-B0A8-A88D6126D3BF}" destId="{CB3272F4-2303-41F5-944C-EB20EEA23B77}" srcOrd="2" destOrd="0" presId="urn:microsoft.com/office/officeart/2018/2/layout/IconVerticalSolidList"/>
    <dgm:cxn modelId="{041AA286-A8CD-43A2-91F1-77C74DD5AB8E}" type="presParOf" srcId="{CB3272F4-2303-41F5-944C-EB20EEA23B77}" destId="{B5E67E5B-4EE4-4831-8A45-EC2205C04799}" srcOrd="0" destOrd="0" presId="urn:microsoft.com/office/officeart/2018/2/layout/IconVerticalSolidList"/>
    <dgm:cxn modelId="{E96CB416-E8A7-4937-A6D6-FE36981ACE97}" type="presParOf" srcId="{CB3272F4-2303-41F5-944C-EB20EEA23B77}" destId="{347BA216-FDC5-4529-AE9A-EA8AF098642E}" srcOrd="1" destOrd="0" presId="urn:microsoft.com/office/officeart/2018/2/layout/IconVerticalSolidList"/>
    <dgm:cxn modelId="{5FD3C1A7-0323-4730-8DB8-DC915B142B1B}" type="presParOf" srcId="{CB3272F4-2303-41F5-944C-EB20EEA23B77}" destId="{99DA48C3-61F8-450E-8D6B-05FE406A30BF}" srcOrd="2" destOrd="0" presId="urn:microsoft.com/office/officeart/2018/2/layout/IconVerticalSolidList"/>
    <dgm:cxn modelId="{17E2F555-3299-40D7-BB82-13229CDF2661}" type="presParOf" srcId="{CB3272F4-2303-41F5-944C-EB20EEA23B77}" destId="{6DC63D00-3F5A-4D61-BEBD-9E2560D31554}"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8E4B351-1F1F-411D-9306-D2C88A6B9D40}"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8B4FB306-D892-44D7-8A45-742CDF885FA9}">
      <dgm:prSet/>
      <dgm:spPr/>
      <dgm:t>
        <a:bodyPr/>
        <a:lstStyle/>
        <a:p>
          <a:pPr>
            <a:lnSpc>
              <a:spcPct val="100000"/>
            </a:lnSpc>
          </a:pPr>
          <a:r>
            <a:rPr lang="en-US" dirty="0"/>
            <a:t>Live first three Sundays of each month at 4:30pm Eastern time.  Join me in my meeting room at: </a:t>
          </a:r>
          <a:r>
            <a:rPr lang="en-US" dirty="0">
              <a:hlinkClick xmlns:r="http://schemas.openxmlformats.org/officeDocument/2006/relationships" r:id="rId1"/>
            </a:rPr>
            <a:t>https://wgu.webex.com/meet/dr.william.sewell</a:t>
          </a:r>
          <a:endParaRPr lang="en-US" dirty="0"/>
        </a:p>
        <a:p>
          <a:pPr>
            <a:lnSpc>
              <a:spcPct val="100000"/>
            </a:lnSpc>
          </a:pPr>
          <a:r>
            <a:rPr lang="en-US" dirty="0"/>
            <a:t>There are no passwords. We present the documents, discuss ideas, and take your questions.</a:t>
          </a:r>
        </a:p>
      </dgm:t>
    </dgm:pt>
    <dgm:pt modelId="{0DEA9E47-3467-413D-89DD-A0FA8468F959}" type="parTrans" cxnId="{A07403EA-FA77-4E53-8356-7486C9AF8874}">
      <dgm:prSet/>
      <dgm:spPr/>
      <dgm:t>
        <a:bodyPr/>
        <a:lstStyle/>
        <a:p>
          <a:endParaRPr lang="en-US"/>
        </a:p>
      </dgm:t>
    </dgm:pt>
    <dgm:pt modelId="{4BB4910B-6EA7-498E-9C6A-3222B893F3C4}" type="sibTrans" cxnId="{A07403EA-FA77-4E53-8356-7486C9AF8874}">
      <dgm:prSet/>
      <dgm:spPr/>
      <dgm:t>
        <a:bodyPr/>
        <a:lstStyle/>
        <a:p>
          <a:endParaRPr lang="en-US"/>
        </a:p>
      </dgm:t>
    </dgm:pt>
    <dgm:pt modelId="{6A3CE03B-EF0F-41DC-97F8-CAEC6C489B34}">
      <dgm:prSet custT="1"/>
      <dgm:spPr/>
      <dgm:t>
        <a:bodyPr/>
        <a:lstStyle/>
        <a:p>
          <a:pPr>
            <a:lnSpc>
              <a:spcPct val="100000"/>
            </a:lnSpc>
          </a:pPr>
          <a:r>
            <a:rPr lang="en-US" sz="1200" dirty="0"/>
            <a:t>Dr. William Sewell</a:t>
          </a:r>
        </a:p>
        <a:p>
          <a:pPr>
            <a:lnSpc>
              <a:spcPct val="100000"/>
            </a:lnSpc>
          </a:pPr>
          <a:r>
            <a:rPr lang="en-US" sz="1200" dirty="0">
              <a:hlinkClick xmlns:r="http://schemas.openxmlformats.org/officeDocument/2006/relationships" r:id="rId2"/>
            </a:rPr>
            <a:t>William.sewell@wgu.edu</a:t>
          </a:r>
          <a:endParaRPr lang="en-US" sz="1200" dirty="0"/>
        </a:p>
        <a:p>
          <a:pPr>
            <a:lnSpc>
              <a:spcPct val="100000"/>
            </a:lnSpc>
          </a:pPr>
          <a:r>
            <a:rPr lang="en-US" sz="1200" dirty="0"/>
            <a:t>Office Phone: (385) 428-5377</a:t>
          </a:r>
        </a:p>
        <a:p>
          <a:pPr>
            <a:lnSpc>
              <a:spcPct val="100000"/>
            </a:lnSpc>
          </a:pPr>
          <a:r>
            <a:rPr lang="en-US" sz="1200" dirty="0"/>
            <a:t>Toll Free: (877) 435-7948 ext. 5377</a:t>
          </a:r>
        </a:p>
        <a:p>
          <a:pPr>
            <a:lnSpc>
              <a:spcPct val="100000"/>
            </a:lnSpc>
          </a:pPr>
          <a:r>
            <a:rPr lang="en-US" sz="1200" dirty="0"/>
            <a:t>Dr. Daniel Smith</a:t>
          </a:r>
        </a:p>
        <a:p>
          <a:pPr>
            <a:lnSpc>
              <a:spcPct val="100000"/>
            </a:lnSpc>
          </a:pPr>
          <a:r>
            <a:rPr lang="en-US" sz="1200" dirty="0">
              <a:hlinkClick xmlns:r="http://schemas.openxmlformats.org/officeDocument/2006/relationships" r:id="rId3"/>
            </a:rPr>
            <a:t>Daniel.Smith@wgu.edu</a:t>
          </a:r>
          <a:endParaRPr lang="en-US" sz="1200" dirty="0"/>
        </a:p>
        <a:p>
          <a:pPr>
            <a:lnSpc>
              <a:spcPct val="100000"/>
            </a:lnSpc>
          </a:pPr>
          <a:r>
            <a:rPr lang="en-US" sz="1200" dirty="0"/>
            <a:t>Office Phone: Toll Free 1.877.435.7948 Ext. 1564</a:t>
          </a:r>
        </a:p>
        <a:p>
          <a:pPr>
            <a:lnSpc>
              <a:spcPct val="100000"/>
            </a:lnSpc>
          </a:pPr>
          <a:endParaRPr lang="en-US" sz="1400" dirty="0"/>
        </a:p>
      </dgm:t>
    </dgm:pt>
    <dgm:pt modelId="{9AC45949-F978-4C3E-89BD-51303E3C0981}" type="parTrans" cxnId="{1B9605DA-66CF-45E9-836C-8775AC4E9E3C}">
      <dgm:prSet/>
      <dgm:spPr/>
      <dgm:t>
        <a:bodyPr/>
        <a:lstStyle/>
        <a:p>
          <a:endParaRPr lang="en-US"/>
        </a:p>
      </dgm:t>
    </dgm:pt>
    <dgm:pt modelId="{D202F011-2E85-4BF8-BE74-98D92D69DF3F}" type="sibTrans" cxnId="{1B9605DA-66CF-45E9-836C-8775AC4E9E3C}">
      <dgm:prSet/>
      <dgm:spPr/>
      <dgm:t>
        <a:bodyPr/>
        <a:lstStyle/>
        <a:p>
          <a:endParaRPr lang="en-US"/>
        </a:p>
      </dgm:t>
    </dgm:pt>
    <dgm:pt modelId="{038C192E-A1EA-4219-B0A8-A88D6126D3BF}" type="pres">
      <dgm:prSet presAssocID="{28E4B351-1F1F-411D-9306-D2C88A6B9D40}" presName="root" presStyleCnt="0">
        <dgm:presLayoutVars>
          <dgm:dir/>
          <dgm:resizeHandles val="exact"/>
        </dgm:presLayoutVars>
      </dgm:prSet>
      <dgm:spPr/>
    </dgm:pt>
    <dgm:pt modelId="{5B85F42D-8E70-4B46-BDB1-999CE44B39B9}" type="pres">
      <dgm:prSet presAssocID="{8B4FB306-D892-44D7-8A45-742CDF885FA9}" presName="compNode" presStyleCnt="0"/>
      <dgm:spPr/>
    </dgm:pt>
    <dgm:pt modelId="{8C0198E7-62A7-4F03-87BD-7BE10563DF0C}" type="pres">
      <dgm:prSet presAssocID="{8B4FB306-D892-44D7-8A45-742CDF885FA9}" presName="bgRect" presStyleLbl="bgShp" presStyleIdx="0" presStyleCnt="2" custScaleY="1646991"/>
      <dgm:spPr/>
    </dgm:pt>
    <dgm:pt modelId="{F203253D-E096-4956-B9EB-2D07D0FBA1E8}" type="pres">
      <dgm:prSet presAssocID="{8B4FB306-D892-44D7-8A45-742CDF885FA9}" presName="iconRect" presStyleLbl="node1" presStyleIdx="0" presStyleCnt="2"/>
      <dgm:spPr>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dgm:spPr>
      <dgm:extLst>
        <a:ext uri="{E40237B7-FDA0-4F09-8148-C483321AD2D9}">
          <dgm14:cNvPr xmlns:dgm14="http://schemas.microsoft.com/office/drawing/2010/diagram" id="0" name="" descr="Teacher"/>
        </a:ext>
      </dgm:extLst>
    </dgm:pt>
    <dgm:pt modelId="{D1A609D3-E29B-434B-A2E2-FADD3465891C}" type="pres">
      <dgm:prSet presAssocID="{8B4FB306-D892-44D7-8A45-742CDF885FA9}" presName="spaceRect" presStyleCnt="0"/>
      <dgm:spPr/>
    </dgm:pt>
    <dgm:pt modelId="{98C2D045-F8B1-4CE4-B231-254AFB695EE7}" type="pres">
      <dgm:prSet presAssocID="{8B4FB306-D892-44D7-8A45-742CDF885FA9}" presName="parTx" presStyleLbl="revTx" presStyleIdx="0" presStyleCnt="2" custLinFactNeighborX="190" custLinFactNeighborY="-40887">
        <dgm:presLayoutVars>
          <dgm:chMax val="0"/>
          <dgm:chPref val="0"/>
        </dgm:presLayoutVars>
      </dgm:prSet>
      <dgm:spPr/>
    </dgm:pt>
    <dgm:pt modelId="{465A85D8-7307-48F1-9C27-561D8195E9D9}" type="pres">
      <dgm:prSet presAssocID="{4BB4910B-6EA7-498E-9C6A-3222B893F3C4}" presName="sibTrans" presStyleCnt="0"/>
      <dgm:spPr/>
    </dgm:pt>
    <dgm:pt modelId="{CB3272F4-2303-41F5-944C-EB20EEA23B77}" type="pres">
      <dgm:prSet presAssocID="{6A3CE03B-EF0F-41DC-97F8-CAEC6C489B34}" presName="compNode" presStyleCnt="0"/>
      <dgm:spPr/>
    </dgm:pt>
    <dgm:pt modelId="{B5E67E5B-4EE4-4831-8A45-EC2205C04799}" type="pres">
      <dgm:prSet presAssocID="{6A3CE03B-EF0F-41DC-97F8-CAEC6C489B34}" presName="bgRect" presStyleLbl="bgShp" presStyleIdx="1" presStyleCnt="2" custScaleX="91307" custScaleY="2000000" custLinFactNeighborX="1058" custLinFactNeighborY="-16926"/>
      <dgm:spPr/>
    </dgm:pt>
    <dgm:pt modelId="{347BA216-FDC5-4529-AE9A-EA8AF098642E}" type="pres">
      <dgm:prSet presAssocID="{6A3CE03B-EF0F-41DC-97F8-CAEC6C489B34}" presName="iconRect" presStyleLbl="node1" presStyleIdx="1" presStyleCnt="2"/>
      <dgm:spPr>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dgm:spPr>
      <dgm:extLst>
        <a:ext uri="{E40237B7-FDA0-4F09-8148-C483321AD2D9}">
          <dgm14:cNvPr xmlns:dgm14="http://schemas.microsoft.com/office/drawing/2010/diagram" id="0" name="" descr="Brain in head"/>
        </a:ext>
      </dgm:extLst>
    </dgm:pt>
    <dgm:pt modelId="{99DA48C3-61F8-450E-8D6B-05FE406A30BF}" type="pres">
      <dgm:prSet presAssocID="{6A3CE03B-EF0F-41DC-97F8-CAEC6C489B34}" presName="spaceRect" presStyleCnt="0"/>
      <dgm:spPr/>
    </dgm:pt>
    <dgm:pt modelId="{6DC63D00-3F5A-4D61-BEBD-9E2560D31554}" type="pres">
      <dgm:prSet presAssocID="{6A3CE03B-EF0F-41DC-97F8-CAEC6C489B34}" presName="parTx" presStyleLbl="revTx" presStyleIdx="1" presStyleCnt="2" custLinFactNeighborX="1103" custLinFactNeighborY="-39626">
        <dgm:presLayoutVars>
          <dgm:chMax val="0"/>
          <dgm:chPref val="0"/>
        </dgm:presLayoutVars>
      </dgm:prSet>
      <dgm:spPr/>
    </dgm:pt>
  </dgm:ptLst>
  <dgm:cxnLst>
    <dgm:cxn modelId="{1E19F153-F474-431C-AEF4-68C28C8E2236}" type="presOf" srcId="{8B4FB306-D892-44D7-8A45-742CDF885FA9}" destId="{98C2D045-F8B1-4CE4-B231-254AFB695EE7}" srcOrd="0" destOrd="0" presId="urn:microsoft.com/office/officeart/2018/2/layout/IconVerticalSolidList"/>
    <dgm:cxn modelId="{6A329378-95B3-4401-8AAF-810A67A4D9FB}" type="presOf" srcId="{6A3CE03B-EF0F-41DC-97F8-CAEC6C489B34}" destId="{6DC63D00-3F5A-4D61-BEBD-9E2560D31554}" srcOrd="0" destOrd="0" presId="urn:microsoft.com/office/officeart/2018/2/layout/IconVerticalSolidList"/>
    <dgm:cxn modelId="{2E3FD69F-5298-4C60-B0A0-7FB825E53569}" type="presOf" srcId="{28E4B351-1F1F-411D-9306-D2C88A6B9D40}" destId="{038C192E-A1EA-4219-B0A8-A88D6126D3BF}" srcOrd="0" destOrd="0" presId="urn:microsoft.com/office/officeart/2018/2/layout/IconVerticalSolidList"/>
    <dgm:cxn modelId="{1B9605DA-66CF-45E9-836C-8775AC4E9E3C}" srcId="{28E4B351-1F1F-411D-9306-D2C88A6B9D40}" destId="{6A3CE03B-EF0F-41DC-97F8-CAEC6C489B34}" srcOrd="1" destOrd="0" parTransId="{9AC45949-F978-4C3E-89BD-51303E3C0981}" sibTransId="{D202F011-2E85-4BF8-BE74-98D92D69DF3F}"/>
    <dgm:cxn modelId="{A07403EA-FA77-4E53-8356-7486C9AF8874}" srcId="{28E4B351-1F1F-411D-9306-D2C88A6B9D40}" destId="{8B4FB306-D892-44D7-8A45-742CDF885FA9}" srcOrd="0" destOrd="0" parTransId="{0DEA9E47-3467-413D-89DD-A0FA8468F959}" sibTransId="{4BB4910B-6EA7-498E-9C6A-3222B893F3C4}"/>
    <dgm:cxn modelId="{742C289D-A5B7-4B39-94A2-669320A9ED3A}" type="presParOf" srcId="{038C192E-A1EA-4219-B0A8-A88D6126D3BF}" destId="{5B85F42D-8E70-4B46-BDB1-999CE44B39B9}" srcOrd="0" destOrd="0" presId="urn:microsoft.com/office/officeart/2018/2/layout/IconVerticalSolidList"/>
    <dgm:cxn modelId="{9F6CE77E-FB6C-46E3-9988-2819401D6A96}" type="presParOf" srcId="{5B85F42D-8E70-4B46-BDB1-999CE44B39B9}" destId="{8C0198E7-62A7-4F03-87BD-7BE10563DF0C}" srcOrd="0" destOrd="0" presId="urn:microsoft.com/office/officeart/2018/2/layout/IconVerticalSolidList"/>
    <dgm:cxn modelId="{61DE967C-BA2F-4698-9B4B-F230C3327429}" type="presParOf" srcId="{5B85F42D-8E70-4B46-BDB1-999CE44B39B9}" destId="{F203253D-E096-4956-B9EB-2D07D0FBA1E8}" srcOrd="1" destOrd="0" presId="urn:microsoft.com/office/officeart/2018/2/layout/IconVerticalSolidList"/>
    <dgm:cxn modelId="{3CBF5E05-F6B2-4A41-8889-A7002B2722C0}" type="presParOf" srcId="{5B85F42D-8E70-4B46-BDB1-999CE44B39B9}" destId="{D1A609D3-E29B-434B-A2E2-FADD3465891C}" srcOrd="2" destOrd="0" presId="urn:microsoft.com/office/officeart/2018/2/layout/IconVerticalSolidList"/>
    <dgm:cxn modelId="{B3D7D269-65FD-4885-867A-2D60D928F6FF}" type="presParOf" srcId="{5B85F42D-8E70-4B46-BDB1-999CE44B39B9}" destId="{98C2D045-F8B1-4CE4-B231-254AFB695EE7}" srcOrd="3" destOrd="0" presId="urn:microsoft.com/office/officeart/2018/2/layout/IconVerticalSolidList"/>
    <dgm:cxn modelId="{3F2436D6-2995-4619-BBB6-0231146EB94A}" type="presParOf" srcId="{038C192E-A1EA-4219-B0A8-A88D6126D3BF}" destId="{465A85D8-7307-48F1-9C27-561D8195E9D9}" srcOrd="1" destOrd="0" presId="urn:microsoft.com/office/officeart/2018/2/layout/IconVerticalSolidList"/>
    <dgm:cxn modelId="{CEEEBC7B-6C40-42A4-A068-16DF8E3F4DD1}" type="presParOf" srcId="{038C192E-A1EA-4219-B0A8-A88D6126D3BF}" destId="{CB3272F4-2303-41F5-944C-EB20EEA23B77}" srcOrd="2" destOrd="0" presId="urn:microsoft.com/office/officeart/2018/2/layout/IconVerticalSolidList"/>
    <dgm:cxn modelId="{041AA286-A8CD-43A2-91F1-77C74DD5AB8E}" type="presParOf" srcId="{CB3272F4-2303-41F5-944C-EB20EEA23B77}" destId="{B5E67E5B-4EE4-4831-8A45-EC2205C04799}" srcOrd="0" destOrd="0" presId="urn:microsoft.com/office/officeart/2018/2/layout/IconVerticalSolidList"/>
    <dgm:cxn modelId="{E96CB416-E8A7-4937-A6D6-FE36981ACE97}" type="presParOf" srcId="{CB3272F4-2303-41F5-944C-EB20EEA23B77}" destId="{347BA216-FDC5-4529-AE9A-EA8AF098642E}" srcOrd="1" destOrd="0" presId="urn:microsoft.com/office/officeart/2018/2/layout/IconVerticalSolidList"/>
    <dgm:cxn modelId="{5FD3C1A7-0323-4730-8DB8-DC915B142B1B}" type="presParOf" srcId="{CB3272F4-2303-41F5-944C-EB20EEA23B77}" destId="{99DA48C3-61F8-450E-8D6B-05FE406A30BF}" srcOrd="2" destOrd="0" presId="urn:microsoft.com/office/officeart/2018/2/layout/IconVerticalSolidList"/>
    <dgm:cxn modelId="{17E2F555-3299-40D7-BB82-13229CDF2661}" type="presParOf" srcId="{CB3272F4-2303-41F5-944C-EB20EEA23B77}" destId="{6DC63D00-3F5A-4D61-BEBD-9E2560D31554}"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37528B-72BA-40B3-BE8F-F86FB4CC2BB4}">
      <dsp:nvSpPr>
        <dsp:cNvPr id="0" name=""/>
        <dsp:cNvSpPr/>
      </dsp:nvSpPr>
      <dsp:spPr>
        <a:xfrm>
          <a:off x="73914" y="1306033"/>
          <a:ext cx="771834" cy="771834"/>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C4485DB-9D38-4510-A3CA-0BD626880720}">
      <dsp:nvSpPr>
        <dsp:cNvPr id="0" name=""/>
        <dsp:cNvSpPr/>
      </dsp:nvSpPr>
      <dsp:spPr>
        <a:xfrm>
          <a:off x="235999" y="1468118"/>
          <a:ext cx="447664" cy="44766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1E24AA0-4980-45B6-8941-40880BC04513}">
      <dsp:nvSpPr>
        <dsp:cNvPr id="0" name=""/>
        <dsp:cNvSpPr/>
      </dsp:nvSpPr>
      <dsp:spPr>
        <a:xfrm>
          <a:off x="1011142" y="1306033"/>
          <a:ext cx="1819324" cy="7718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44550">
            <a:lnSpc>
              <a:spcPct val="100000"/>
            </a:lnSpc>
            <a:spcBef>
              <a:spcPct val="0"/>
            </a:spcBef>
            <a:spcAft>
              <a:spcPct val="35000"/>
            </a:spcAft>
            <a:buNone/>
          </a:pPr>
          <a:r>
            <a:rPr lang="en-US" sz="1900" kern="1200" dirty="0"/>
            <a:t>MSDA CAPSTONE WEBINAR</a:t>
          </a:r>
        </a:p>
      </dsp:txBody>
      <dsp:txXfrm>
        <a:off x="1011142" y="1306033"/>
        <a:ext cx="1819324" cy="771834"/>
      </dsp:txXfrm>
    </dsp:sp>
    <dsp:sp modelId="{4CF63C77-A604-4F50-BA10-01928EC56267}">
      <dsp:nvSpPr>
        <dsp:cNvPr id="0" name=""/>
        <dsp:cNvSpPr/>
      </dsp:nvSpPr>
      <dsp:spPr>
        <a:xfrm>
          <a:off x="3147470" y="1306033"/>
          <a:ext cx="771834" cy="771834"/>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BF9ED7F-69B8-4554-B6CE-498001E663E2}">
      <dsp:nvSpPr>
        <dsp:cNvPr id="0" name=""/>
        <dsp:cNvSpPr/>
      </dsp:nvSpPr>
      <dsp:spPr>
        <a:xfrm>
          <a:off x="3309556" y="1468118"/>
          <a:ext cx="447664" cy="44766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AA6994F-6E02-4AD9-BDC4-2F8F2BCFF3F1}">
      <dsp:nvSpPr>
        <dsp:cNvPr id="0" name=""/>
        <dsp:cNvSpPr/>
      </dsp:nvSpPr>
      <dsp:spPr>
        <a:xfrm>
          <a:off x="4084698" y="1306033"/>
          <a:ext cx="1819324" cy="7718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44550">
            <a:lnSpc>
              <a:spcPct val="100000"/>
            </a:lnSpc>
            <a:spcBef>
              <a:spcPct val="0"/>
            </a:spcBef>
            <a:spcAft>
              <a:spcPct val="35000"/>
            </a:spcAft>
            <a:buNone/>
          </a:pPr>
          <a:r>
            <a:rPr lang="en-US" sz="1900" kern="1200" dirty="0"/>
            <a:t>Faculty Presentation</a:t>
          </a:r>
        </a:p>
      </dsp:txBody>
      <dsp:txXfrm>
        <a:off x="4084698" y="1306033"/>
        <a:ext cx="1819324" cy="77183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0198E7-62A7-4F03-87BD-7BE10563DF0C}">
      <dsp:nvSpPr>
        <dsp:cNvPr id="0" name=""/>
        <dsp:cNvSpPr/>
      </dsp:nvSpPr>
      <dsp:spPr>
        <a:xfrm>
          <a:off x="0" y="4338"/>
          <a:ext cx="6582555" cy="159547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203253D-E096-4956-B9EB-2D07D0FBA1E8}">
      <dsp:nvSpPr>
        <dsp:cNvPr id="0" name=""/>
        <dsp:cNvSpPr/>
      </dsp:nvSpPr>
      <dsp:spPr>
        <a:xfrm>
          <a:off x="482630" y="363319"/>
          <a:ext cx="878367" cy="87750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8C2D045-F8B1-4CE4-B231-254AFB695EE7}">
      <dsp:nvSpPr>
        <dsp:cNvPr id="0" name=""/>
        <dsp:cNvSpPr/>
      </dsp:nvSpPr>
      <dsp:spPr>
        <a:xfrm>
          <a:off x="1851764" y="101297"/>
          <a:ext cx="4281856" cy="15954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8854" tIns="168854" rIns="168854" bIns="168854" numCol="1" spcCol="1270" anchor="ctr" anchorCtr="0">
          <a:noAutofit/>
        </a:bodyPr>
        <a:lstStyle/>
        <a:p>
          <a:pPr marL="0" lvl="0" indent="0" algn="l" defTabSz="622300">
            <a:lnSpc>
              <a:spcPct val="100000"/>
            </a:lnSpc>
            <a:spcBef>
              <a:spcPct val="0"/>
            </a:spcBef>
            <a:spcAft>
              <a:spcPct val="35000"/>
            </a:spcAft>
            <a:buNone/>
          </a:pPr>
          <a:r>
            <a:rPr lang="en-US" sz="1400" kern="1200" dirty="0"/>
            <a:t>Live first three Sundays of each month at 4:30pm Eastern time.  Join me in my meeting room at: </a:t>
          </a:r>
          <a:r>
            <a:rPr lang="en-US" sz="1400" kern="1200" dirty="0">
              <a:hlinkClick xmlns:r="http://schemas.openxmlformats.org/officeDocument/2006/relationships" r:id="rId3"/>
            </a:rPr>
            <a:t>https://wgu.webex.com/meet/dr.william.sewell</a:t>
          </a:r>
          <a:endParaRPr lang="en-US" sz="1400" kern="1200" dirty="0"/>
        </a:p>
        <a:p>
          <a:pPr marL="0" lvl="0" indent="0" algn="l" defTabSz="622300">
            <a:lnSpc>
              <a:spcPct val="100000"/>
            </a:lnSpc>
            <a:spcBef>
              <a:spcPct val="0"/>
            </a:spcBef>
            <a:spcAft>
              <a:spcPct val="35000"/>
            </a:spcAft>
            <a:buNone/>
          </a:pPr>
          <a:r>
            <a:rPr lang="en-US" sz="1400" kern="1200" dirty="0"/>
            <a:t>There are no passwords. We present the documents, discuss ideas, and take your questions.</a:t>
          </a:r>
        </a:p>
      </dsp:txBody>
      <dsp:txXfrm>
        <a:off x="1851764" y="101297"/>
        <a:ext cx="4281856" cy="1595472"/>
      </dsp:txXfrm>
    </dsp:sp>
    <dsp:sp modelId="{B5E67E5B-4EE4-4831-8A45-EC2205C04799}">
      <dsp:nvSpPr>
        <dsp:cNvPr id="0" name=""/>
        <dsp:cNvSpPr/>
      </dsp:nvSpPr>
      <dsp:spPr>
        <a:xfrm>
          <a:off x="356532" y="2680612"/>
          <a:ext cx="5487855" cy="193743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47BA216-FDC5-4529-AE9A-EA8AF098642E}">
      <dsp:nvSpPr>
        <dsp:cNvPr id="0" name=""/>
        <dsp:cNvSpPr/>
      </dsp:nvSpPr>
      <dsp:spPr>
        <a:xfrm>
          <a:off x="221391" y="3131667"/>
          <a:ext cx="878367" cy="877509"/>
        </a:xfrm>
        <a:prstGeom prst="rect">
          <a:avLst/>
        </a:prstGeom>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DC63D00-3F5A-4D61-BEBD-9E2560D31554}">
      <dsp:nvSpPr>
        <dsp:cNvPr id="0" name=""/>
        <dsp:cNvSpPr/>
      </dsp:nvSpPr>
      <dsp:spPr>
        <a:xfrm>
          <a:off x="1629618" y="2889764"/>
          <a:ext cx="4281856" cy="15954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8854" tIns="168854" rIns="168854" bIns="168854" numCol="1" spcCol="1270" anchor="ctr" anchorCtr="0">
          <a:noAutofit/>
        </a:bodyPr>
        <a:lstStyle/>
        <a:p>
          <a:pPr marL="0" lvl="0" indent="0" algn="l" defTabSz="533400">
            <a:lnSpc>
              <a:spcPct val="100000"/>
            </a:lnSpc>
            <a:spcBef>
              <a:spcPct val="0"/>
            </a:spcBef>
            <a:spcAft>
              <a:spcPct val="35000"/>
            </a:spcAft>
            <a:buNone/>
          </a:pPr>
          <a:r>
            <a:rPr lang="en-US" sz="1200" kern="1200" dirty="0"/>
            <a:t>Dr. William Sewell</a:t>
          </a:r>
        </a:p>
        <a:p>
          <a:pPr marL="0" lvl="0" indent="0" algn="l" defTabSz="533400">
            <a:lnSpc>
              <a:spcPct val="100000"/>
            </a:lnSpc>
            <a:spcBef>
              <a:spcPct val="0"/>
            </a:spcBef>
            <a:spcAft>
              <a:spcPct val="35000"/>
            </a:spcAft>
            <a:buNone/>
          </a:pPr>
          <a:r>
            <a:rPr lang="en-US" sz="1200" kern="1200" dirty="0">
              <a:hlinkClick xmlns:r="http://schemas.openxmlformats.org/officeDocument/2006/relationships" r:id="rId6"/>
            </a:rPr>
            <a:t>William.sewell@wgu.edu</a:t>
          </a:r>
          <a:endParaRPr lang="en-US" sz="1200" kern="1200" dirty="0"/>
        </a:p>
        <a:p>
          <a:pPr marL="0" lvl="0" indent="0" algn="l" defTabSz="533400">
            <a:lnSpc>
              <a:spcPct val="100000"/>
            </a:lnSpc>
            <a:spcBef>
              <a:spcPct val="0"/>
            </a:spcBef>
            <a:spcAft>
              <a:spcPct val="35000"/>
            </a:spcAft>
            <a:buNone/>
          </a:pPr>
          <a:r>
            <a:rPr lang="en-US" sz="1200" kern="1200" dirty="0"/>
            <a:t>Office Phone: (385) 428-5377</a:t>
          </a:r>
        </a:p>
        <a:p>
          <a:pPr marL="0" lvl="0" indent="0" algn="l" defTabSz="533400">
            <a:lnSpc>
              <a:spcPct val="100000"/>
            </a:lnSpc>
            <a:spcBef>
              <a:spcPct val="0"/>
            </a:spcBef>
            <a:spcAft>
              <a:spcPct val="35000"/>
            </a:spcAft>
            <a:buNone/>
          </a:pPr>
          <a:r>
            <a:rPr lang="en-US" sz="1200" kern="1200" dirty="0"/>
            <a:t>Toll Free: (877) 435-7948 ext. 5377</a:t>
          </a:r>
        </a:p>
        <a:p>
          <a:pPr marL="0" lvl="0" indent="0" algn="l" defTabSz="533400">
            <a:lnSpc>
              <a:spcPct val="100000"/>
            </a:lnSpc>
            <a:spcBef>
              <a:spcPct val="0"/>
            </a:spcBef>
            <a:spcAft>
              <a:spcPct val="35000"/>
            </a:spcAft>
            <a:buNone/>
          </a:pPr>
          <a:r>
            <a:rPr lang="en-US" sz="1200" kern="1200" dirty="0"/>
            <a:t>Dr. Daniel Smith</a:t>
          </a:r>
        </a:p>
        <a:p>
          <a:pPr marL="0" lvl="0" indent="0" algn="l" defTabSz="533400">
            <a:lnSpc>
              <a:spcPct val="100000"/>
            </a:lnSpc>
            <a:spcBef>
              <a:spcPct val="0"/>
            </a:spcBef>
            <a:spcAft>
              <a:spcPct val="35000"/>
            </a:spcAft>
            <a:buNone/>
          </a:pPr>
          <a:r>
            <a:rPr lang="en-US" sz="1200" kern="1200" dirty="0">
              <a:hlinkClick xmlns:r="http://schemas.openxmlformats.org/officeDocument/2006/relationships" r:id="rId7"/>
            </a:rPr>
            <a:t>Daniel.Smith@wgu.edu</a:t>
          </a:r>
          <a:endParaRPr lang="en-US" sz="1200" kern="1200" dirty="0"/>
        </a:p>
        <a:p>
          <a:pPr marL="0" lvl="0" indent="0" algn="l" defTabSz="533400">
            <a:lnSpc>
              <a:spcPct val="100000"/>
            </a:lnSpc>
            <a:spcBef>
              <a:spcPct val="0"/>
            </a:spcBef>
            <a:spcAft>
              <a:spcPct val="35000"/>
            </a:spcAft>
            <a:buNone/>
          </a:pPr>
          <a:r>
            <a:rPr lang="en-US" sz="1200" kern="1200" dirty="0"/>
            <a:t>Office Phone: Toll Free 1.877.435.7948 Ext. 1564</a:t>
          </a:r>
        </a:p>
        <a:p>
          <a:pPr marL="0" lvl="0" indent="0" algn="l" defTabSz="533400">
            <a:lnSpc>
              <a:spcPct val="100000"/>
            </a:lnSpc>
            <a:spcBef>
              <a:spcPct val="0"/>
            </a:spcBef>
            <a:spcAft>
              <a:spcPct val="35000"/>
            </a:spcAft>
            <a:buNone/>
          </a:pPr>
          <a:endParaRPr lang="en-US" sz="1400" kern="1200" dirty="0"/>
        </a:p>
      </dsp:txBody>
      <dsp:txXfrm>
        <a:off x="1629618" y="2889764"/>
        <a:ext cx="4281856" cy="159547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0198E7-62A7-4F03-87BD-7BE10563DF0C}">
      <dsp:nvSpPr>
        <dsp:cNvPr id="0" name=""/>
        <dsp:cNvSpPr/>
      </dsp:nvSpPr>
      <dsp:spPr>
        <a:xfrm>
          <a:off x="0" y="4338"/>
          <a:ext cx="6582555" cy="159547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203253D-E096-4956-B9EB-2D07D0FBA1E8}">
      <dsp:nvSpPr>
        <dsp:cNvPr id="0" name=""/>
        <dsp:cNvSpPr/>
      </dsp:nvSpPr>
      <dsp:spPr>
        <a:xfrm>
          <a:off x="482630" y="363319"/>
          <a:ext cx="878367" cy="87750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8C2D045-F8B1-4CE4-B231-254AFB695EE7}">
      <dsp:nvSpPr>
        <dsp:cNvPr id="0" name=""/>
        <dsp:cNvSpPr/>
      </dsp:nvSpPr>
      <dsp:spPr>
        <a:xfrm>
          <a:off x="1851764" y="101297"/>
          <a:ext cx="4281856" cy="15954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8854" tIns="168854" rIns="168854" bIns="168854" numCol="1" spcCol="1270" anchor="ctr" anchorCtr="0">
          <a:noAutofit/>
        </a:bodyPr>
        <a:lstStyle/>
        <a:p>
          <a:pPr marL="0" lvl="0" indent="0" algn="l" defTabSz="622300">
            <a:lnSpc>
              <a:spcPct val="100000"/>
            </a:lnSpc>
            <a:spcBef>
              <a:spcPct val="0"/>
            </a:spcBef>
            <a:spcAft>
              <a:spcPct val="35000"/>
            </a:spcAft>
            <a:buNone/>
          </a:pPr>
          <a:r>
            <a:rPr lang="en-US" sz="1400" kern="1200" dirty="0"/>
            <a:t>Live first three Sundays of each month at 4:30pm Eastern time.  Join me in my meeting room at: </a:t>
          </a:r>
          <a:r>
            <a:rPr lang="en-US" sz="1400" kern="1200" dirty="0">
              <a:hlinkClick xmlns:r="http://schemas.openxmlformats.org/officeDocument/2006/relationships" r:id="rId3"/>
            </a:rPr>
            <a:t>https://wgu.webex.com/meet/dr.william.sewell</a:t>
          </a:r>
          <a:endParaRPr lang="en-US" sz="1400" kern="1200" dirty="0"/>
        </a:p>
        <a:p>
          <a:pPr marL="0" lvl="0" indent="0" algn="l" defTabSz="622300">
            <a:lnSpc>
              <a:spcPct val="100000"/>
            </a:lnSpc>
            <a:spcBef>
              <a:spcPct val="0"/>
            </a:spcBef>
            <a:spcAft>
              <a:spcPct val="35000"/>
            </a:spcAft>
            <a:buNone/>
          </a:pPr>
          <a:r>
            <a:rPr lang="en-US" sz="1400" kern="1200" dirty="0"/>
            <a:t>There are no passwords. We present the documents, discuss ideas, and take your questions.</a:t>
          </a:r>
        </a:p>
      </dsp:txBody>
      <dsp:txXfrm>
        <a:off x="1851764" y="101297"/>
        <a:ext cx="4281856" cy="1595472"/>
      </dsp:txXfrm>
    </dsp:sp>
    <dsp:sp modelId="{B5E67E5B-4EE4-4831-8A45-EC2205C04799}">
      <dsp:nvSpPr>
        <dsp:cNvPr id="0" name=""/>
        <dsp:cNvSpPr/>
      </dsp:nvSpPr>
      <dsp:spPr>
        <a:xfrm>
          <a:off x="63589" y="2585306"/>
          <a:ext cx="5487855" cy="193743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47BA216-FDC5-4529-AE9A-EA8AF098642E}">
      <dsp:nvSpPr>
        <dsp:cNvPr id="0" name=""/>
        <dsp:cNvSpPr/>
      </dsp:nvSpPr>
      <dsp:spPr>
        <a:xfrm>
          <a:off x="221391" y="3131667"/>
          <a:ext cx="878367" cy="877509"/>
        </a:xfrm>
        <a:prstGeom prst="rect">
          <a:avLst/>
        </a:prstGeom>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DC63D00-3F5A-4D61-BEBD-9E2560D31554}">
      <dsp:nvSpPr>
        <dsp:cNvPr id="0" name=""/>
        <dsp:cNvSpPr/>
      </dsp:nvSpPr>
      <dsp:spPr>
        <a:xfrm>
          <a:off x="1629618" y="2889764"/>
          <a:ext cx="4281856" cy="15954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8854" tIns="168854" rIns="168854" bIns="168854" numCol="1" spcCol="1270" anchor="ctr" anchorCtr="0">
          <a:noAutofit/>
        </a:bodyPr>
        <a:lstStyle/>
        <a:p>
          <a:pPr marL="0" lvl="0" indent="0" algn="l" defTabSz="533400">
            <a:lnSpc>
              <a:spcPct val="100000"/>
            </a:lnSpc>
            <a:spcBef>
              <a:spcPct val="0"/>
            </a:spcBef>
            <a:spcAft>
              <a:spcPct val="35000"/>
            </a:spcAft>
            <a:buNone/>
          </a:pPr>
          <a:r>
            <a:rPr lang="en-US" sz="1200" kern="1200" dirty="0"/>
            <a:t>Dr. William Sewell</a:t>
          </a:r>
        </a:p>
        <a:p>
          <a:pPr marL="0" lvl="0" indent="0" algn="l" defTabSz="533400">
            <a:lnSpc>
              <a:spcPct val="100000"/>
            </a:lnSpc>
            <a:spcBef>
              <a:spcPct val="0"/>
            </a:spcBef>
            <a:spcAft>
              <a:spcPct val="35000"/>
            </a:spcAft>
            <a:buNone/>
          </a:pPr>
          <a:r>
            <a:rPr lang="en-US" sz="1200" kern="1200" dirty="0">
              <a:hlinkClick xmlns:r="http://schemas.openxmlformats.org/officeDocument/2006/relationships" r:id="rId6"/>
            </a:rPr>
            <a:t>William.sewell@wgu.edu</a:t>
          </a:r>
          <a:endParaRPr lang="en-US" sz="1200" kern="1200" dirty="0"/>
        </a:p>
        <a:p>
          <a:pPr marL="0" lvl="0" indent="0" algn="l" defTabSz="533400">
            <a:lnSpc>
              <a:spcPct val="100000"/>
            </a:lnSpc>
            <a:spcBef>
              <a:spcPct val="0"/>
            </a:spcBef>
            <a:spcAft>
              <a:spcPct val="35000"/>
            </a:spcAft>
            <a:buNone/>
          </a:pPr>
          <a:r>
            <a:rPr lang="en-US" sz="1200" kern="1200" dirty="0"/>
            <a:t>Office Phone: (385) 428-5377</a:t>
          </a:r>
        </a:p>
        <a:p>
          <a:pPr marL="0" lvl="0" indent="0" algn="l" defTabSz="533400">
            <a:lnSpc>
              <a:spcPct val="100000"/>
            </a:lnSpc>
            <a:spcBef>
              <a:spcPct val="0"/>
            </a:spcBef>
            <a:spcAft>
              <a:spcPct val="35000"/>
            </a:spcAft>
            <a:buNone/>
          </a:pPr>
          <a:r>
            <a:rPr lang="en-US" sz="1200" kern="1200" dirty="0"/>
            <a:t>Toll Free: (877) 435-7948 ext. 5377</a:t>
          </a:r>
        </a:p>
        <a:p>
          <a:pPr marL="0" lvl="0" indent="0" algn="l" defTabSz="533400">
            <a:lnSpc>
              <a:spcPct val="100000"/>
            </a:lnSpc>
            <a:spcBef>
              <a:spcPct val="0"/>
            </a:spcBef>
            <a:spcAft>
              <a:spcPct val="35000"/>
            </a:spcAft>
            <a:buNone/>
          </a:pPr>
          <a:r>
            <a:rPr lang="en-US" sz="1200" kern="1200" dirty="0"/>
            <a:t>Dr. Daniel Smith</a:t>
          </a:r>
        </a:p>
        <a:p>
          <a:pPr marL="0" lvl="0" indent="0" algn="l" defTabSz="533400">
            <a:lnSpc>
              <a:spcPct val="100000"/>
            </a:lnSpc>
            <a:spcBef>
              <a:spcPct val="0"/>
            </a:spcBef>
            <a:spcAft>
              <a:spcPct val="35000"/>
            </a:spcAft>
            <a:buNone/>
          </a:pPr>
          <a:r>
            <a:rPr lang="en-US" sz="1200" kern="1200" dirty="0">
              <a:hlinkClick xmlns:r="http://schemas.openxmlformats.org/officeDocument/2006/relationships" r:id="rId7"/>
            </a:rPr>
            <a:t>Daniel.Smith@wgu.edu</a:t>
          </a:r>
          <a:endParaRPr lang="en-US" sz="1200" kern="1200" dirty="0"/>
        </a:p>
        <a:p>
          <a:pPr marL="0" lvl="0" indent="0" algn="l" defTabSz="533400">
            <a:lnSpc>
              <a:spcPct val="100000"/>
            </a:lnSpc>
            <a:spcBef>
              <a:spcPct val="0"/>
            </a:spcBef>
            <a:spcAft>
              <a:spcPct val="35000"/>
            </a:spcAft>
            <a:buNone/>
          </a:pPr>
          <a:r>
            <a:rPr lang="en-US" sz="1200" kern="1200" dirty="0"/>
            <a:t>Office Phone: Toll Free 1.877.435.7948 Ext. 1564</a:t>
          </a:r>
        </a:p>
        <a:p>
          <a:pPr marL="0" lvl="0" indent="0" algn="l" defTabSz="533400">
            <a:lnSpc>
              <a:spcPct val="100000"/>
            </a:lnSpc>
            <a:spcBef>
              <a:spcPct val="0"/>
            </a:spcBef>
            <a:spcAft>
              <a:spcPct val="35000"/>
            </a:spcAft>
            <a:buNone/>
          </a:pPr>
          <a:endParaRPr lang="en-US" sz="1400" kern="1200" dirty="0"/>
        </a:p>
      </dsp:txBody>
      <dsp:txXfrm>
        <a:off x="1629618" y="2889764"/>
        <a:ext cx="4281856" cy="1595472"/>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11/6/2023</a:t>
            </a:fld>
            <a:endParaRPr lang="en-US"/>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image1.jpeg>
</file>

<file path=ppt/media/image10.svg>
</file>

<file path=ppt/media/image11.png>
</file>

<file path=ppt/media/image12.svg>
</file>

<file path=ppt/media/image13.png>
</file>

<file path=ppt/media/image14.svg>
</file>

<file path=ppt/media/image15.jpg>
</file>

<file path=ppt/media/image16.jpe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g>
</file>

<file path=ppt/media/image34.jpg>
</file>

<file path=ppt/media/image35.png>
</file>

<file path=ppt/media/image36.png>
</file>

<file path=ppt/media/image37.jpeg>
</file>

<file path=ppt/media/image38.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11/6/2023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27</a:t>
            </a:fld>
            <a:endParaRPr lang="en-US"/>
          </a:p>
        </p:txBody>
      </p:sp>
    </p:spTree>
    <p:extLst>
      <p:ext uri="{BB962C8B-B14F-4D97-AF65-F5344CB8AC3E}">
        <p14:creationId xmlns:p14="http://schemas.microsoft.com/office/powerpoint/2010/main" val="41508926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28</a:t>
            </a:fld>
            <a:endParaRPr lang="en-US"/>
          </a:p>
        </p:txBody>
      </p:sp>
    </p:spTree>
    <p:extLst>
      <p:ext uri="{BB962C8B-B14F-4D97-AF65-F5344CB8AC3E}">
        <p14:creationId xmlns:p14="http://schemas.microsoft.com/office/powerpoint/2010/main" val="24902068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dirty="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dirty="0"/>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anchor="b" anchorCtr="0">
            <a:noAutofit/>
          </a:bodyPr>
          <a:lstStyle/>
          <a:p>
            <a:r>
              <a:rPr lang="en-US"/>
              <a:t>Click to edit Master title style</a:t>
            </a:r>
            <a:endParaRPr lang="en-US"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a:noAutofit/>
          </a:bodyPr>
          <a:lstStyle/>
          <a:p>
            <a:r>
              <a:rPr lang="en-US"/>
              <a:t>Click icon to add picture</a:t>
            </a:r>
            <a:endParaRPr lang="en-US" dirty="0"/>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a:noAutofit/>
          </a:bodyPr>
          <a:lstStyle/>
          <a:p>
            <a:r>
              <a:rPr lang="en-US"/>
              <a:t>Click icon to add picture</a:t>
            </a:r>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noAutofit/>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9835628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11/6/2023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2435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11/6/2023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795368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11/6/2023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08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dirty="0"/>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dirty="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11/6/2023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432781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11/6/2023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791615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11/6/2023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163798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11/6/2023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0913852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11/6/2023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8288717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11/6/2023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7700336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6A6FE-9F56-40E5-BBA6-0B630FE22BED}"/>
              </a:ext>
            </a:extLst>
          </p:cNvPr>
          <p:cNvSpPr>
            <a:spLocks noGrp="1"/>
          </p:cNvSpPr>
          <p:nvPr>
            <p:ph type="ctrTitle"/>
          </p:nvPr>
        </p:nvSpPr>
        <p:spPr>
          <a:xfrm>
            <a:off x="771582" y="560991"/>
            <a:ext cx="10762332" cy="1004057"/>
          </a:xfrm>
        </p:spPr>
        <p:txBody>
          <a:bodyPr anchor="b">
            <a:normAutofit/>
          </a:bodyPr>
          <a:lstStyle>
            <a:lvl1pPr algn="l">
              <a:defRPr sz="5000"/>
            </a:lvl1pPr>
          </a:lstStyle>
          <a:p>
            <a:r>
              <a:rPr lang="en-US"/>
              <a:t>Click to edit Master title style</a:t>
            </a:r>
            <a:endParaRPr lang="ru-RU" dirty="0"/>
          </a:p>
        </p:txBody>
      </p:sp>
      <p:sp>
        <p:nvSpPr>
          <p:cNvPr id="3" name="Subtitle 2">
            <a:extLst>
              <a:ext uri="{FF2B5EF4-FFF2-40B4-BE49-F238E27FC236}">
                <a16:creationId xmlns:a16="http://schemas.microsoft.com/office/drawing/2014/main" id="{86F1E879-9DF7-4DA7-85AC-CB56A8C099B9}"/>
              </a:ext>
            </a:extLst>
          </p:cNvPr>
          <p:cNvSpPr>
            <a:spLocks noGrp="1"/>
          </p:cNvSpPr>
          <p:nvPr>
            <p:ph type="subTitle" idx="1"/>
          </p:nvPr>
        </p:nvSpPr>
        <p:spPr>
          <a:xfrm>
            <a:off x="771582" y="1810870"/>
            <a:ext cx="10631706" cy="471667"/>
          </a:xfrm>
        </p:spPr>
        <p:txBody>
          <a:bodyPr/>
          <a:lstStyle>
            <a:lvl1pPr marL="0" indent="0" algn="l">
              <a:buNone/>
              <a:defRPr sz="2400">
                <a:solidFill>
                  <a:srgbClr val="31365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4" name="Date Placeholder 3">
            <a:extLst>
              <a:ext uri="{FF2B5EF4-FFF2-40B4-BE49-F238E27FC236}">
                <a16:creationId xmlns:a16="http://schemas.microsoft.com/office/drawing/2014/main" id="{486006BC-654D-4398-BB52-44965C9C13A3}"/>
              </a:ext>
            </a:extLst>
          </p:cNvPr>
          <p:cNvSpPr>
            <a:spLocks noGrp="1"/>
          </p:cNvSpPr>
          <p:nvPr>
            <p:ph type="dt" sz="half" idx="10"/>
          </p:nvPr>
        </p:nvSpPr>
        <p:spPr>
          <a:xfrm>
            <a:off x="8873231" y="5942541"/>
            <a:ext cx="2743200" cy="153135"/>
          </a:xfrm>
        </p:spPr>
        <p:txBody>
          <a:bodyPr/>
          <a:lstStyle>
            <a:lvl1pPr>
              <a:defRPr>
                <a:solidFill>
                  <a:srgbClr val="4C1959"/>
                </a:solidFill>
              </a:defRPr>
            </a:lvl1pPr>
          </a:lstStyle>
          <a:p>
            <a:fld id="{9EC83871-7464-427B-B6D7-A5E8F38202AB}" type="datetime1">
              <a:rPr lang="ru-RU" smtClean="0"/>
              <a:pPr/>
              <a:t>06.11.2023</a:t>
            </a:fld>
            <a:endParaRPr lang="ru-RU"/>
          </a:p>
        </p:txBody>
      </p:sp>
      <p:sp>
        <p:nvSpPr>
          <p:cNvPr id="5" name="Footer Placeholder 4">
            <a:extLst>
              <a:ext uri="{FF2B5EF4-FFF2-40B4-BE49-F238E27FC236}">
                <a16:creationId xmlns:a16="http://schemas.microsoft.com/office/drawing/2014/main" id="{88D33390-B4DE-4B11-A7FB-79925DE8D791}"/>
              </a:ext>
            </a:extLst>
          </p:cNvPr>
          <p:cNvSpPr>
            <a:spLocks noGrp="1"/>
          </p:cNvSpPr>
          <p:nvPr>
            <p:ph type="ftr" sz="quarter" idx="11"/>
          </p:nvPr>
        </p:nvSpPr>
        <p:spPr/>
        <p:txBody>
          <a:bodyPr/>
          <a:lstStyle>
            <a:lvl1pPr>
              <a:defRPr>
                <a:solidFill>
                  <a:srgbClr val="4C1959"/>
                </a:solidFill>
              </a:defRPr>
            </a:lvl1pPr>
          </a:lstStyle>
          <a:p>
            <a:endParaRPr lang="ru-RU"/>
          </a:p>
        </p:txBody>
      </p:sp>
      <p:sp>
        <p:nvSpPr>
          <p:cNvPr id="6" name="Slide Number Placeholder 5">
            <a:extLst>
              <a:ext uri="{FF2B5EF4-FFF2-40B4-BE49-F238E27FC236}">
                <a16:creationId xmlns:a16="http://schemas.microsoft.com/office/drawing/2014/main" id="{73173001-7276-491C-9F48-01FA5E7196FC}"/>
              </a:ext>
            </a:extLst>
          </p:cNvPr>
          <p:cNvSpPr>
            <a:spLocks noGrp="1"/>
          </p:cNvSpPr>
          <p:nvPr>
            <p:ph type="sldNum" sz="quarter" idx="12"/>
          </p:nvPr>
        </p:nvSpPr>
        <p:spPr/>
        <p:txBody>
          <a:bodyPr/>
          <a:lstStyle>
            <a:lvl1pPr>
              <a:defRPr>
                <a:solidFill>
                  <a:srgbClr val="4C1959"/>
                </a:solidFill>
              </a:defRPr>
            </a:lvl1pPr>
          </a:lstStyle>
          <a:p>
            <a:fld id="{AF24F759-2890-4717-B1AF-E04CADEEA4E9}" type="slidenum">
              <a:rPr lang="ru-RU" smtClean="0"/>
              <a:pPr/>
              <a:t>‹#›</a:t>
            </a:fld>
            <a:endParaRPr lang="ru-RU"/>
          </a:p>
        </p:txBody>
      </p:sp>
      <p:cxnSp>
        <p:nvCxnSpPr>
          <p:cNvPr id="10" name="Straight Connector 9">
            <a:extLst>
              <a:ext uri="{FF2B5EF4-FFF2-40B4-BE49-F238E27FC236}">
                <a16:creationId xmlns:a16="http://schemas.microsoft.com/office/drawing/2014/main" id="{271986FB-BF6D-4B98-ACDD-AD2C255FA969}"/>
              </a:ext>
            </a:extLst>
          </p:cNvPr>
          <p:cNvCxnSpPr/>
          <p:nvPr userDrawn="1"/>
        </p:nvCxnSpPr>
        <p:spPr>
          <a:xfrm>
            <a:off x="930604" y="1640756"/>
            <a:ext cx="3739896" cy="0"/>
          </a:xfrm>
          <a:prstGeom prst="line">
            <a:avLst/>
          </a:prstGeom>
          <a:ln w="7239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BED13A07-F0A8-43F7-B682-245A3F0AE53C}"/>
              </a:ext>
            </a:extLst>
          </p:cNvPr>
          <p:cNvCxnSpPr>
            <a:cxnSpLocks/>
          </p:cNvCxnSpPr>
          <p:nvPr userDrawn="1"/>
        </p:nvCxnSpPr>
        <p:spPr>
          <a:xfrm>
            <a:off x="506061" y="3437723"/>
            <a:ext cx="11220501" cy="0"/>
          </a:xfrm>
          <a:prstGeom prst="line">
            <a:avLst/>
          </a:prstGeom>
          <a:ln w="72390">
            <a:solidFill>
              <a:schemeClr val="accent4"/>
            </a:solidFill>
          </a:ln>
        </p:spPr>
        <p:style>
          <a:lnRef idx="1">
            <a:schemeClr val="accent1"/>
          </a:lnRef>
          <a:fillRef idx="0">
            <a:schemeClr val="accent1"/>
          </a:fillRef>
          <a:effectRef idx="0">
            <a:schemeClr val="accent1"/>
          </a:effectRef>
          <a:fontRef idx="minor">
            <a:schemeClr val="tx1"/>
          </a:fontRef>
        </p:style>
      </p:cxnSp>
      <p:sp>
        <p:nvSpPr>
          <p:cNvPr id="119" name="Oval 118">
            <a:extLst>
              <a:ext uri="{FF2B5EF4-FFF2-40B4-BE49-F238E27FC236}">
                <a16:creationId xmlns:a16="http://schemas.microsoft.com/office/drawing/2014/main" id="{5626E3A0-4546-4CF6-A4F2-DEF7D1CD1FF9}"/>
              </a:ext>
            </a:extLst>
          </p:cNvPr>
          <p:cNvSpPr/>
          <p:nvPr userDrawn="1"/>
        </p:nvSpPr>
        <p:spPr>
          <a:xfrm>
            <a:off x="1425686" y="2806787"/>
            <a:ext cx="1261872" cy="1261872"/>
          </a:xfrm>
          <a:prstGeom prst="ellipse">
            <a:avLst/>
          </a:prstGeom>
          <a:solidFill>
            <a:srgbClr val="7F6CA1"/>
          </a:solidFill>
          <a:ln w="7239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0" name="Oval 119">
            <a:extLst>
              <a:ext uri="{FF2B5EF4-FFF2-40B4-BE49-F238E27FC236}">
                <a16:creationId xmlns:a16="http://schemas.microsoft.com/office/drawing/2014/main" id="{7E2518BE-4FE7-462F-896E-F7A1045CBC7F}"/>
              </a:ext>
            </a:extLst>
          </p:cNvPr>
          <p:cNvSpPr/>
          <p:nvPr userDrawn="1"/>
        </p:nvSpPr>
        <p:spPr>
          <a:xfrm>
            <a:off x="9485991" y="2806787"/>
            <a:ext cx="1261872" cy="1261872"/>
          </a:xfrm>
          <a:prstGeom prst="ellipse">
            <a:avLst/>
          </a:prstGeom>
          <a:solidFill>
            <a:srgbClr val="7F6CA1"/>
          </a:solidFill>
          <a:ln w="7239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21" name="Oval 120">
            <a:extLst>
              <a:ext uri="{FF2B5EF4-FFF2-40B4-BE49-F238E27FC236}">
                <a16:creationId xmlns:a16="http://schemas.microsoft.com/office/drawing/2014/main" id="{D13B079D-42A1-4B9D-A7F1-282A0DD6008D}"/>
              </a:ext>
            </a:extLst>
          </p:cNvPr>
          <p:cNvSpPr/>
          <p:nvPr userDrawn="1"/>
        </p:nvSpPr>
        <p:spPr>
          <a:xfrm>
            <a:off x="3447869" y="2806787"/>
            <a:ext cx="1261872" cy="1261872"/>
          </a:xfrm>
          <a:prstGeom prst="ellipse">
            <a:avLst/>
          </a:prstGeom>
          <a:solidFill>
            <a:srgbClr val="7F6CA1"/>
          </a:solidFill>
          <a:ln w="7239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2" name="Oval 121">
            <a:extLst>
              <a:ext uri="{FF2B5EF4-FFF2-40B4-BE49-F238E27FC236}">
                <a16:creationId xmlns:a16="http://schemas.microsoft.com/office/drawing/2014/main" id="{5265D1BF-A6B7-4058-A96A-F0F1C76D8517}"/>
              </a:ext>
            </a:extLst>
          </p:cNvPr>
          <p:cNvSpPr/>
          <p:nvPr userDrawn="1"/>
        </p:nvSpPr>
        <p:spPr>
          <a:xfrm>
            <a:off x="5460576" y="2806787"/>
            <a:ext cx="1261872" cy="1261872"/>
          </a:xfrm>
          <a:prstGeom prst="ellipse">
            <a:avLst/>
          </a:prstGeom>
          <a:solidFill>
            <a:srgbClr val="7F6CA1"/>
          </a:solidFill>
          <a:ln w="7239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3" name="Oval 122">
            <a:extLst>
              <a:ext uri="{FF2B5EF4-FFF2-40B4-BE49-F238E27FC236}">
                <a16:creationId xmlns:a16="http://schemas.microsoft.com/office/drawing/2014/main" id="{0A1987E3-E256-4CF7-9FE6-0446D4E40179}"/>
              </a:ext>
            </a:extLst>
          </p:cNvPr>
          <p:cNvSpPr/>
          <p:nvPr userDrawn="1"/>
        </p:nvSpPr>
        <p:spPr>
          <a:xfrm>
            <a:off x="7473283" y="2806787"/>
            <a:ext cx="1261872" cy="1261872"/>
          </a:xfrm>
          <a:prstGeom prst="ellipse">
            <a:avLst/>
          </a:prstGeom>
          <a:solidFill>
            <a:srgbClr val="7F6CA1"/>
          </a:solidFill>
          <a:ln w="7239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5" name="Text Placeholder 45">
            <a:extLst>
              <a:ext uri="{FF2B5EF4-FFF2-40B4-BE49-F238E27FC236}">
                <a16:creationId xmlns:a16="http://schemas.microsoft.com/office/drawing/2014/main" id="{62F3EA0C-FA8C-40D1-9BE6-30DACB1AB543}"/>
              </a:ext>
            </a:extLst>
          </p:cNvPr>
          <p:cNvSpPr>
            <a:spLocks noGrp="1"/>
          </p:cNvSpPr>
          <p:nvPr>
            <p:ph type="body" sz="quarter" idx="16" hasCustomPrompt="1"/>
          </p:nvPr>
        </p:nvSpPr>
        <p:spPr>
          <a:xfrm>
            <a:off x="1426622" y="3121173"/>
            <a:ext cx="1260000" cy="593725"/>
          </a:xfrm>
        </p:spPr>
        <p:txBody>
          <a:bodyPr anchor="b" anchorCtr="0"/>
          <a:lstStyle>
            <a:lvl1pPr marL="0" indent="0" algn="ctr">
              <a:buNone/>
              <a:defRPr lang="ru-RU" sz="3000" b="1" i="0" kern="1200" dirty="0">
                <a:solidFill>
                  <a:schemeClr val="accent4"/>
                </a:solidFill>
                <a:latin typeface="+mj-lt"/>
                <a:ea typeface="+mn-ea"/>
                <a:cs typeface="+mn-cs"/>
              </a:defRPr>
            </a:lvl1pPr>
          </a:lstStyle>
          <a:p>
            <a:pPr lvl="0"/>
            <a:r>
              <a:rPr lang="en-US" dirty="0"/>
              <a:t>20XX</a:t>
            </a:r>
            <a:endParaRPr lang="ru-RU" dirty="0"/>
          </a:p>
        </p:txBody>
      </p:sp>
      <p:sp>
        <p:nvSpPr>
          <p:cNvPr id="126" name="Text Placeholder 47">
            <a:extLst>
              <a:ext uri="{FF2B5EF4-FFF2-40B4-BE49-F238E27FC236}">
                <a16:creationId xmlns:a16="http://schemas.microsoft.com/office/drawing/2014/main" id="{B62F6384-D912-4754-AC82-81F6ED586BA4}"/>
              </a:ext>
            </a:extLst>
          </p:cNvPr>
          <p:cNvSpPr>
            <a:spLocks noGrp="1"/>
          </p:cNvSpPr>
          <p:nvPr>
            <p:ph type="body" sz="quarter" idx="17" hasCustomPrompt="1"/>
          </p:nvPr>
        </p:nvSpPr>
        <p:spPr>
          <a:xfrm>
            <a:off x="1426622" y="3587675"/>
            <a:ext cx="1260000" cy="243215"/>
          </a:xfrm>
        </p:spPr>
        <p:txBody>
          <a:bodyPr>
            <a:noAutofit/>
          </a:bodyPr>
          <a:lstStyle>
            <a:lvl1pPr marL="0" indent="0" algn="ctr">
              <a:buNone/>
              <a:defRPr lang="en-US" sz="1600" b="0" i="1" kern="1200" dirty="0" smtClean="0">
                <a:solidFill>
                  <a:schemeClr val="accent4"/>
                </a:solidFill>
                <a:latin typeface="+mn-lt"/>
                <a:ea typeface="+mn-ea"/>
                <a:cs typeface="+mn-cs"/>
              </a:defRPr>
            </a:lvl1pPr>
            <a:lvl2pPr>
              <a:defRPr lang="en-US" sz="1600" b="0" i="1" kern="1200" dirty="0" smtClean="0">
                <a:solidFill>
                  <a:schemeClr val="accent4"/>
                </a:solidFill>
                <a:latin typeface="+mn-lt"/>
                <a:ea typeface="+mn-ea"/>
                <a:cs typeface="+mn-cs"/>
              </a:defRPr>
            </a:lvl2pPr>
            <a:lvl3pPr>
              <a:defRPr lang="en-US" sz="1600" b="0" i="1" kern="1200" dirty="0" smtClean="0">
                <a:solidFill>
                  <a:schemeClr val="accent4"/>
                </a:solidFill>
                <a:latin typeface="+mn-lt"/>
                <a:ea typeface="+mn-ea"/>
                <a:cs typeface="+mn-cs"/>
              </a:defRPr>
            </a:lvl3pPr>
            <a:lvl4pPr>
              <a:defRPr lang="en-US" sz="1600" b="0" i="1" kern="1200" dirty="0" smtClean="0">
                <a:solidFill>
                  <a:schemeClr val="accent4"/>
                </a:solidFill>
                <a:latin typeface="+mn-lt"/>
                <a:ea typeface="+mn-ea"/>
                <a:cs typeface="+mn-cs"/>
              </a:defRPr>
            </a:lvl4pPr>
            <a:lvl5pPr>
              <a:defRPr lang="ru-RU" sz="1600" b="0" i="1" kern="1200" dirty="0">
                <a:solidFill>
                  <a:schemeClr val="accent4"/>
                </a:solidFill>
                <a:latin typeface="+mn-lt"/>
                <a:ea typeface="+mn-ea"/>
                <a:cs typeface="+mn-cs"/>
              </a:defRPr>
            </a:lvl5pPr>
          </a:lstStyle>
          <a:p>
            <a:pPr lvl="0"/>
            <a:r>
              <a:rPr lang="en-US" dirty="0"/>
              <a:t>Month</a:t>
            </a:r>
            <a:endParaRPr lang="ru-RU" dirty="0"/>
          </a:p>
        </p:txBody>
      </p:sp>
      <p:sp>
        <p:nvSpPr>
          <p:cNvPr id="127" name="Text Placeholder 45">
            <a:extLst>
              <a:ext uri="{FF2B5EF4-FFF2-40B4-BE49-F238E27FC236}">
                <a16:creationId xmlns:a16="http://schemas.microsoft.com/office/drawing/2014/main" id="{E4557023-E1DB-4099-92BE-5DD6EDC0A55F}"/>
              </a:ext>
            </a:extLst>
          </p:cNvPr>
          <p:cNvSpPr>
            <a:spLocks noGrp="1"/>
          </p:cNvSpPr>
          <p:nvPr>
            <p:ph type="body" sz="quarter" idx="18" hasCustomPrompt="1"/>
          </p:nvPr>
        </p:nvSpPr>
        <p:spPr>
          <a:xfrm>
            <a:off x="9486927" y="3121173"/>
            <a:ext cx="1260000" cy="593725"/>
          </a:xfrm>
        </p:spPr>
        <p:txBody>
          <a:bodyPr anchor="b" anchorCtr="0"/>
          <a:lstStyle>
            <a:lvl1pPr marL="0" indent="0" algn="ctr">
              <a:buNone/>
              <a:defRPr lang="ru-RU" sz="3000" b="1" i="0" kern="1200" dirty="0">
                <a:solidFill>
                  <a:schemeClr val="accent4"/>
                </a:solidFill>
                <a:latin typeface="+mj-lt"/>
                <a:ea typeface="+mn-ea"/>
                <a:cs typeface="+mn-cs"/>
              </a:defRPr>
            </a:lvl1pPr>
          </a:lstStyle>
          <a:p>
            <a:pPr lvl="0"/>
            <a:r>
              <a:rPr lang="en-US" dirty="0"/>
              <a:t>20XX</a:t>
            </a:r>
            <a:endParaRPr lang="ru-RU" dirty="0"/>
          </a:p>
        </p:txBody>
      </p:sp>
      <p:sp>
        <p:nvSpPr>
          <p:cNvPr id="128" name="Text Placeholder 47">
            <a:extLst>
              <a:ext uri="{FF2B5EF4-FFF2-40B4-BE49-F238E27FC236}">
                <a16:creationId xmlns:a16="http://schemas.microsoft.com/office/drawing/2014/main" id="{1394A278-B5EB-4D0C-B858-6C4854D605A4}"/>
              </a:ext>
            </a:extLst>
          </p:cNvPr>
          <p:cNvSpPr>
            <a:spLocks noGrp="1"/>
          </p:cNvSpPr>
          <p:nvPr>
            <p:ph type="body" sz="quarter" idx="19" hasCustomPrompt="1"/>
          </p:nvPr>
        </p:nvSpPr>
        <p:spPr>
          <a:xfrm>
            <a:off x="9486927" y="3587675"/>
            <a:ext cx="1260000" cy="243215"/>
          </a:xfrm>
        </p:spPr>
        <p:txBody>
          <a:bodyPr>
            <a:noAutofit/>
          </a:bodyPr>
          <a:lstStyle>
            <a:lvl1pPr marL="0" indent="0" algn="ctr">
              <a:buNone/>
              <a:defRPr lang="en-US" sz="1600" b="0" i="1" kern="1200" dirty="0" smtClean="0">
                <a:solidFill>
                  <a:schemeClr val="accent4"/>
                </a:solidFill>
                <a:latin typeface="+mn-lt"/>
                <a:ea typeface="+mn-ea"/>
                <a:cs typeface="+mn-cs"/>
              </a:defRPr>
            </a:lvl1pPr>
            <a:lvl2pPr>
              <a:defRPr lang="en-US" sz="1600" b="0" i="1" kern="1200" dirty="0" smtClean="0">
                <a:solidFill>
                  <a:schemeClr val="accent4"/>
                </a:solidFill>
                <a:latin typeface="+mn-lt"/>
                <a:ea typeface="+mn-ea"/>
                <a:cs typeface="+mn-cs"/>
              </a:defRPr>
            </a:lvl2pPr>
            <a:lvl3pPr>
              <a:defRPr lang="en-US" sz="1600" b="0" i="1" kern="1200" dirty="0" smtClean="0">
                <a:solidFill>
                  <a:schemeClr val="accent4"/>
                </a:solidFill>
                <a:latin typeface="+mn-lt"/>
                <a:ea typeface="+mn-ea"/>
                <a:cs typeface="+mn-cs"/>
              </a:defRPr>
            </a:lvl3pPr>
            <a:lvl4pPr>
              <a:defRPr lang="en-US" sz="1600" b="0" i="1" kern="1200" dirty="0" smtClean="0">
                <a:solidFill>
                  <a:schemeClr val="accent4"/>
                </a:solidFill>
                <a:latin typeface="+mn-lt"/>
                <a:ea typeface="+mn-ea"/>
                <a:cs typeface="+mn-cs"/>
              </a:defRPr>
            </a:lvl4pPr>
            <a:lvl5pPr>
              <a:defRPr lang="ru-RU" sz="1600" b="0" i="1" kern="1200" dirty="0">
                <a:solidFill>
                  <a:schemeClr val="accent4"/>
                </a:solidFill>
                <a:latin typeface="+mn-lt"/>
                <a:ea typeface="+mn-ea"/>
                <a:cs typeface="+mn-cs"/>
              </a:defRPr>
            </a:lvl5pPr>
          </a:lstStyle>
          <a:p>
            <a:pPr lvl="0"/>
            <a:r>
              <a:rPr lang="en-US" dirty="0"/>
              <a:t>Month</a:t>
            </a:r>
            <a:endParaRPr lang="ru-RU" dirty="0"/>
          </a:p>
        </p:txBody>
      </p:sp>
      <p:sp>
        <p:nvSpPr>
          <p:cNvPr id="129" name="Text Placeholder 45">
            <a:extLst>
              <a:ext uri="{FF2B5EF4-FFF2-40B4-BE49-F238E27FC236}">
                <a16:creationId xmlns:a16="http://schemas.microsoft.com/office/drawing/2014/main" id="{9A0EBBF7-4D6F-4416-9A72-43656E408A50}"/>
              </a:ext>
            </a:extLst>
          </p:cNvPr>
          <p:cNvSpPr>
            <a:spLocks noGrp="1"/>
          </p:cNvSpPr>
          <p:nvPr>
            <p:ph type="body" sz="quarter" idx="20" hasCustomPrompt="1"/>
          </p:nvPr>
        </p:nvSpPr>
        <p:spPr>
          <a:xfrm>
            <a:off x="3441698" y="3121173"/>
            <a:ext cx="1260000" cy="593725"/>
          </a:xfrm>
        </p:spPr>
        <p:txBody>
          <a:bodyPr anchor="b" anchorCtr="0"/>
          <a:lstStyle>
            <a:lvl1pPr marL="0" indent="0" algn="ctr">
              <a:buNone/>
              <a:defRPr lang="ru-RU" sz="3000" b="1" i="0" kern="1200" dirty="0">
                <a:solidFill>
                  <a:schemeClr val="accent4"/>
                </a:solidFill>
                <a:latin typeface="+mj-lt"/>
                <a:ea typeface="+mn-ea"/>
                <a:cs typeface="+mn-cs"/>
              </a:defRPr>
            </a:lvl1pPr>
          </a:lstStyle>
          <a:p>
            <a:pPr lvl="0"/>
            <a:r>
              <a:rPr lang="en-US" dirty="0"/>
              <a:t>20XX</a:t>
            </a:r>
            <a:endParaRPr lang="ru-RU" dirty="0"/>
          </a:p>
        </p:txBody>
      </p:sp>
      <p:sp>
        <p:nvSpPr>
          <p:cNvPr id="130" name="Text Placeholder 47">
            <a:extLst>
              <a:ext uri="{FF2B5EF4-FFF2-40B4-BE49-F238E27FC236}">
                <a16:creationId xmlns:a16="http://schemas.microsoft.com/office/drawing/2014/main" id="{E1D2E97C-7283-4D56-B845-31416A53E337}"/>
              </a:ext>
            </a:extLst>
          </p:cNvPr>
          <p:cNvSpPr>
            <a:spLocks noGrp="1"/>
          </p:cNvSpPr>
          <p:nvPr>
            <p:ph type="body" sz="quarter" idx="21" hasCustomPrompt="1"/>
          </p:nvPr>
        </p:nvSpPr>
        <p:spPr>
          <a:xfrm>
            <a:off x="3441698" y="3587675"/>
            <a:ext cx="1260000" cy="243215"/>
          </a:xfrm>
        </p:spPr>
        <p:txBody>
          <a:bodyPr>
            <a:noAutofit/>
          </a:bodyPr>
          <a:lstStyle>
            <a:lvl1pPr marL="0" indent="0" algn="ctr">
              <a:buNone/>
              <a:defRPr lang="en-US" sz="1600" b="0" i="1" kern="1200" dirty="0" smtClean="0">
                <a:solidFill>
                  <a:schemeClr val="accent4"/>
                </a:solidFill>
                <a:latin typeface="+mn-lt"/>
                <a:ea typeface="+mn-ea"/>
                <a:cs typeface="+mn-cs"/>
              </a:defRPr>
            </a:lvl1pPr>
            <a:lvl2pPr>
              <a:defRPr lang="en-US" sz="1600" b="0" i="1" kern="1200" dirty="0" smtClean="0">
                <a:solidFill>
                  <a:schemeClr val="accent4"/>
                </a:solidFill>
                <a:latin typeface="+mn-lt"/>
                <a:ea typeface="+mn-ea"/>
                <a:cs typeface="+mn-cs"/>
              </a:defRPr>
            </a:lvl2pPr>
            <a:lvl3pPr>
              <a:defRPr lang="en-US" sz="1600" b="0" i="1" kern="1200" dirty="0" smtClean="0">
                <a:solidFill>
                  <a:schemeClr val="accent4"/>
                </a:solidFill>
                <a:latin typeface="+mn-lt"/>
                <a:ea typeface="+mn-ea"/>
                <a:cs typeface="+mn-cs"/>
              </a:defRPr>
            </a:lvl3pPr>
            <a:lvl4pPr>
              <a:defRPr lang="en-US" sz="1600" b="0" i="1" kern="1200" dirty="0" smtClean="0">
                <a:solidFill>
                  <a:schemeClr val="accent4"/>
                </a:solidFill>
                <a:latin typeface="+mn-lt"/>
                <a:ea typeface="+mn-ea"/>
                <a:cs typeface="+mn-cs"/>
              </a:defRPr>
            </a:lvl4pPr>
            <a:lvl5pPr>
              <a:defRPr lang="ru-RU" sz="1600" b="0" i="1" kern="1200" dirty="0">
                <a:solidFill>
                  <a:schemeClr val="accent4"/>
                </a:solidFill>
                <a:latin typeface="+mn-lt"/>
                <a:ea typeface="+mn-ea"/>
                <a:cs typeface="+mn-cs"/>
              </a:defRPr>
            </a:lvl5pPr>
          </a:lstStyle>
          <a:p>
            <a:pPr lvl="0"/>
            <a:r>
              <a:rPr lang="en-US" dirty="0"/>
              <a:t>Month</a:t>
            </a:r>
            <a:endParaRPr lang="ru-RU" dirty="0"/>
          </a:p>
        </p:txBody>
      </p:sp>
      <p:sp>
        <p:nvSpPr>
          <p:cNvPr id="131" name="Text Placeholder 45">
            <a:extLst>
              <a:ext uri="{FF2B5EF4-FFF2-40B4-BE49-F238E27FC236}">
                <a16:creationId xmlns:a16="http://schemas.microsoft.com/office/drawing/2014/main" id="{C7FAD635-CC52-4D35-948F-3C282B8B1DCB}"/>
              </a:ext>
            </a:extLst>
          </p:cNvPr>
          <p:cNvSpPr>
            <a:spLocks noGrp="1"/>
          </p:cNvSpPr>
          <p:nvPr>
            <p:ph type="body" sz="quarter" idx="22" hasCustomPrompt="1"/>
          </p:nvPr>
        </p:nvSpPr>
        <p:spPr>
          <a:xfrm>
            <a:off x="5456774" y="3121173"/>
            <a:ext cx="1260000" cy="593725"/>
          </a:xfrm>
        </p:spPr>
        <p:txBody>
          <a:bodyPr anchor="b" anchorCtr="0"/>
          <a:lstStyle>
            <a:lvl1pPr marL="0" indent="0" algn="ctr">
              <a:buNone/>
              <a:defRPr lang="ru-RU" sz="3000" b="1" i="0" kern="1200" dirty="0">
                <a:solidFill>
                  <a:schemeClr val="accent4"/>
                </a:solidFill>
                <a:latin typeface="+mj-lt"/>
                <a:ea typeface="+mn-ea"/>
                <a:cs typeface="+mn-cs"/>
              </a:defRPr>
            </a:lvl1pPr>
          </a:lstStyle>
          <a:p>
            <a:pPr lvl="0"/>
            <a:r>
              <a:rPr lang="en-US" dirty="0"/>
              <a:t>20XX</a:t>
            </a:r>
            <a:endParaRPr lang="ru-RU" dirty="0"/>
          </a:p>
        </p:txBody>
      </p:sp>
      <p:sp>
        <p:nvSpPr>
          <p:cNvPr id="132" name="Text Placeholder 47">
            <a:extLst>
              <a:ext uri="{FF2B5EF4-FFF2-40B4-BE49-F238E27FC236}">
                <a16:creationId xmlns:a16="http://schemas.microsoft.com/office/drawing/2014/main" id="{03B8B604-1193-4627-A082-F0D9A6054224}"/>
              </a:ext>
            </a:extLst>
          </p:cNvPr>
          <p:cNvSpPr>
            <a:spLocks noGrp="1"/>
          </p:cNvSpPr>
          <p:nvPr>
            <p:ph type="body" sz="quarter" idx="23" hasCustomPrompt="1"/>
          </p:nvPr>
        </p:nvSpPr>
        <p:spPr>
          <a:xfrm>
            <a:off x="5456774" y="3587675"/>
            <a:ext cx="1260000" cy="243215"/>
          </a:xfrm>
        </p:spPr>
        <p:txBody>
          <a:bodyPr>
            <a:noAutofit/>
          </a:bodyPr>
          <a:lstStyle>
            <a:lvl1pPr marL="0" indent="0" algn="ctr">
              <a:buNone/>
              <a:defRPr lang="en-US" sz="1600" b="0" i="1" kern="1200" dirty="0" smtClean="0">
                <a:solidFill>
                  <a:schemeClr val="accent4"/>
                </a:solidFill>
                <a:latin typeface="+mn-lt"/>
                <a:ea typeface="+mn-ea"/>
                <a:cs typeface="+mn-cs"/>
              </a:defRPr>
            </a:lvl1pPr>
            <a:lvl2pPr>
              <a:defRPr lang="en-US" sz="1600" b="0" i="1" kern="1200" dirty="0" smtClean="0">
                <a:solidFill>
                  <a:schemeClr val="accent4"/>
                </a:solidFill>
                <a:latin typeface="+mn-lt"/>
                <a:ea typeface="+mn-ea"/>
                <a:cs typeface="+mn-cs"/>
              </a:defRPr>
            </a:lvl2pPr>
            <a:lvl3pPr>
              <a:defRPr lang="en-US" sz="1600" b="0" i="1" kern="1200" dirty="0" smtClean="0">
                <a:solidFill>
                  <a:schemeClr val="accent4"/>
                </a:solidFill>
                <a:latin typeface="+mn-lt"/>
                <a:ea typeface="+mn-ea"/>
                <a:cs typeface="+mn-cs"/>
              </a:defRPr>
            </a:lvl3pPr>
            <a:lvl4pPr>
              <a:defRPr lang="en-US" sz="1600" b="0" i="1" kern="1200" dirty="0" smtClean="0">
                <a:solidFill>
                  <a:schemeClr val="accent4"/>
                </a:solidFill>
                <a:latin typeface="+mn-lt"/>
                <a:ea typeface="+mn-ea"/>
                <a:cs typeface="+mn-cs"/>
              </a:defRPr>
            </a:lvl4pPr>
            <a:lvl5pPr>
              <a:defRPr lang="ru-RU" sz="1600" b="0" i="1" kern="1200" dirty="0">
                <a:solidFill>
                  <a:schemeClr val="accent4"/>
                </a:solidFill>
                <a:latin typeface="+mn-lt"/>
                <a:ea typeface="+mn-ea"/>
                <a:cs typeface="+mn-cs"/>
              </a:defRPr>
            </a:lvl5pPr>
          </a:lstStyle>
          <a:p>
            <a:pPr lvl="0"/>
            <a:r>
              <a:rPr lang="en-US" dirty="0"/>
              <a:t>Month</a:t>
            </a:r>
            <a:endParaRPr lang="ru-RU" dirty="0"/>
          </a:p>
        </p:txBody>
      </p:sp>
      <p:sp>
        <p:nvSpPr>
          <p:cNvPr id="133" name="Text Placeholder 45">
            <a:extLst>
              <a:ext uri="{FF2B5EF4-FFF2-40B4-BE49-F238E27FC236}">
                <a16:creationId xmlns:a16="http://schemas.microsoft.com/office/drawing/2014/main" id="{BCD8CA83-EDAF-4BB0-B4B2-ACB5B3FABA59}"/>
              </a:ext>
            </a:extLst>
          </p:cNvPr>
          <p:cNvSpPr>
            <a:spLocks noGrp="1"/>
          </p:cNvSpPr>
          <p:nvPr>
            <p:ph type="body" sz="quarter" idx="24" hasCustomPrompt="1"/>
          </p:nvPr>
        </p:nvSpPr>
        <p:spPr>
          <a:xfrm>
            <a:off x="7471850" y="3121173"/>
            <a:ext cx="1260000" cy="593725"/>
          </a:xfrm>
        </p:spPr>
        <p:txBody>
          <a:bodyPr anchor="b" anchorCtr="0"/>
          <a:lstStyle>
            <a:lvl1pPr marL="0" indent="0" algn="ctr">
              <a:buNone/>
              <a:defRPr lang="ru-RU" sz="3000" b="1" i="0" kern="1200" dirty="0">
                <a:solidFill>
                  <a:schemeClr val="accent4"/>
                </a:solidFill>
                <a:latin typeface="+mj-lt"/>
                <a:ea typeface="+mn-ea"/>
                <a:cs typeface="+mn-cs"/>
              </a:defRPr>
            </a:lvl1pPr>
          </a:lstStyle>
          <a:p>
            <a:pPr lvl="0"/>
            <a:r>
              <a:rPr lang="en-US" dirty="0"/>
              <a:t>20XX</a:t>
            </a:r>
            <a:endParaRPr lang="ru-RU" dirty="0"/>
          </a:p>
        </p:txBody>
      </p:sp>
      <p:sp>
        <p:nvSpPr>
          <p:cNvPr id="134" name="Text Placeholder 47">
            <a:extLst>
              <a:ext uri="{FF2B5EF4-FFF2-40B4-BE49-F238E27FC236}">
                <a16:creationId xmlns:a16="http://schemas.microsoft.com/office/drawing/2014/main" id="{9E430891-2780-4B5A-85BC-72B884479039}"/>
              </a:ext>
            </a:extLst>
          </p:cNvPr>
          <p:cNvSpPr>
            <a:spLocks noGrp="1"/>
          </p:cNvSpPr>
          <p:nvPr>
            <p:ph type="body" sz="quarter" idx="25" hasCustomPrompt="1"/>
          </p:nvPr>
        </p:nvSpPr>
        <p:spPr>
          <a:xfrm>
            <a:off x="7471850" y="3587675"/>
            <a:ext cx="1260000" cy="243215"/>
          </a:xfrm>
        </p:spPr>
        <p:txBody>
          <a:bodyPr>
            <a:noAutofit/>
          </a:bodyPr>
          <a:lstStyle>
            <a:lvl1pPr marL="0" indent="0" algn="ctr">
              <a:buNone/>
              <a:defRPr lang="en-US" sz="1600" b="0" i="1" kern="1200" dirty="0" smtClean="0">
                <a:solidFill>
                  <a:schemeClr val="accent4"/>
                </a:solidFill>
                <a:latin typeface="+mn-lt"/>
                <a:ea typeface="+mn-ea"/>
                <a:cs typeface="+mn-cs"/>
              </a:defRPr>
            </a:lvl1pPr>
            <a:lvl2pPr>
              <a:defRPr lang="en-US" sz="1600" b="0" i="1" kern="1200" dirty="0" smtClean="0">
                <a:solidFill>
                  <a:schemeClr val="accent4"/>
                </a:solidFill>
                <a:latin typeface="+mn-lt"/>
                <a:ea typeface="+mn-ea"/>
                <a:cs typeface="+mn-cs"/>
              </a:defRPr>
            </a:lvl2pPr>
            <a:lvl3pPr>
              <a:defRPr lang="en-US" sz="1600" b="0" i="1" kern="1200" dirty="0" smtClean="0">
                <a:solidFill>
                  <a:schemeClr val="accent4"/>
                </a:solidFill>
                <a:latin typeface="+mn-lt"/>
                <a:ea typeface="+mn-ea"/>
                <a:cs typeface="+mn-cs"/>
              </a:defRPr>
            </a:lvl3pPr>
            <a:lvl4pPr>
              <a:defRPr lang="en-US" sz="1600" b="0" i="1" kern="1200" dirty="0" smtClean="0">
                <a:solidFill>
                  <a:schemeClr val="accent4"/>
                </a:solidFill>
                <a:latin typeface="+mn-lt"/>
                <a:ea typeface="+mn-ea"/>
                <a:cs typeface="+mn-cs"/>
              </a:defRPr>
            </a:lvl4pPr>
            <a:lvl5pPr>
              <a:defRPr lang="ru-RU" sz="1600" b="0" i="1" kern="1200" dirty="0">
                <a:solidFill>
                  <a:schemeClr val="accent4"/>
                </a:solidFill>
                <a:latin typeface="+mn-lt"/>
                <a:ea typeface="+mn-ea"/>
                <a:cs typeface="+mn-cs"/>
              </a:defRPr>
            </a:lvl5pPr>
          </a:lstStyle>
          <a:p>
            <a:pPr lvl="0"/>
            <a:r>
              <a:rPr lang="en-US" dirty="0"/>
              <a:t>Month</a:t>
            </a:r>
            <a:endParaRPr lang="ru-RU" dirty="0"/>
          </a:p>
        </p:txBody>
      </p:sp>
      <p:cxnSp>
        <p:nvCxnSpPr>
          <p:cNvPr id="135" name="Straight Connector 134">
            <a:extLst>
              <a:ext uri="{FF2B5EF4-FFF2-40B4-BE49-F238E27FC236}">
                <a16:creationId xmlns:a16="http://schemas.microsoft.com/office/drawing/2014/main" id="{AA3E97EF-FE6B-480C-959B-7280D4585FF1}"/>
              </a:ext>
            </a:extLst>
          </p:cNvPr>
          <p:cNvCxnSpPr/>
          <p:nvPr userDrawn="1"/>
        </p:nvCxnSpPr>
        <p:spPr>
          <a:xfrm>
            <a:off x="1327206" y="4723438"/>
            <a:ext cx="1463040" cy="0"/>
          </a:xfrm>
          <a:prstGeom prst="line">
            <a:avLst/>
          </a:prstGeom>
          <a:ln w="18034">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0F3B62EE-A564-46ED-B447-638921DB62E8}"/>
              </a:ext>
            </a:extLst>
          </p:cNvPr>
          <p:cNvCxnSpPr/>
          <p:nvPr userDrawn="1"/>
        </p:nvCxnSpPr>
        <p:spPr>
          <a:xfrm>
            <a:off x="9389110" y="4720097"/>
            <a:ext cx="1463040" cy="0"/>
          </a:xfrm>
          <a:prstGeom prst="line">
            <a:avLst/>
          </a:prstGeom>
          <a:ln w="18034">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ED3A1797-7173-43F0-96BB-5B2509B07D40}"/>
              </a:ext>
            </a:extLst>
          </p:cNvPr>
          <p:cNvCxnSpPr/>
          <p:nvPr userDrawn="1"/>
        </p:nvCxnSpPr>
        <p:spPr>
          <a:xfrm>
            <a:off x="3342682" y="4720097"/>
            <a:ext cx="1463040" cy="0"/>
          </a:xfrm>
          <a:prstGeom prst="line">
            <a:avLst/>
          </a:prstGeom>
          <a:ln w="18034">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8F57D6FD-153E-4271-A26B-6B7B47B56BC4}"/>
              </a:ext>
            </a:extLst>
          </p:cNvPr>
          <p:cNvCxnSpPr/>
          <p:nvPr userDrawn="1"/>
        </p:nvCxnSpPr>
        <p:spPr>
          <a:xfrm>
            <a:off x="5358158" y="4720097"/>
            <a:ext cx="1463040" cy="0"/>
          </a:xfrm>
          <a:prstGeom prst="line">
            <a:avLst/>
          </a:prstGeom>
          <a:ln w="18034">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2DECBFAE-DE37-481F-AC90-D235D81CA640}"/>
              </a:ext>
            </a:extLst>
          </p:cNvPr>
          <p:cNvCxnSpPr/>
          <p:nvPr userDrawn="1"/>
        </p:nvCxnSpPr>
        <p:spPr>
          <a:xfrm>
            <a:off x="7373634" y="4719186"/>
            <a:ext cx="1463040" cy="0"/>
          </a:xfrm>
          <a:prstGeom prst="line">
            <a:avLst/>
          </a:prstGeom>
          <a:ln w="18034">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sp>
        <p:nvSpPr>
          <p:cNvPr id="149" name="Picture Placeholder 60">
            <a:extLst>
              <a:ext uri="{FF2B5EF4-FFF2-40B4-BE49-F238E27FC236}">
                <a16:creationId xmlns:a16="http://schemas.microsoft.com/office/drawing/2014/main" id="{AC1E6DBA-4961-406D-AC16-A1FBE347F6BD}"/>
              </a:ext>
            </a:extLst>
          </p:cNvPr>
          <p:cNvSpPr>
            <a:spLocks noGrp="1"/>
          </p:cNvSpPr>
          <p:nvPr>
            <p:ph type="pic" sz="quarter" idx="26"/>
          </p:nvPr>
        </p:nvSpPr>
        <p:spPr>
          <a:xfrm>
            <a:off x="10564650" y="869401"/>
            <a:ext cx="969264" cy="969264"/>
          </a:xfrm>
          <a:prstGeom prst="ellipse">
            <a:avLst/>
          </a:prstGeom>
        </p:spPr>
        <p:txBody>
          <a:bodyPr anchor="ctr" anchorCtr="0">
            <a:noAutofit/>
          </a:bodyPr>
          <a:lstStyle>
            <a:lvl1pPr marL="0" indent="0" algn="ctr">
              <a:buNone/>
              <a:defRPr sz="1200"/>
            </a:lvl1pPr>
          </a:lstStyle>
          <a:p>
            <a:r>
              <a:rPr lang="en-US"/>
              <a:t>Click icon to add picture</a:t>
            </a:r>
            <a:endParaRPr lang="ru-RU" dirty="0"/>
          </a:p>
        </p:txBody>
      </p:sp>
      <p:sp>
        <p:nvSpPr>
          <p:cNvPr id="152" name="Text Placeholder 150">
            <a:extLst>
              <a:ext uri="{FF2B5EF4-FFF2-40B4-BE49-F238E27FC236}">
                <a16:creationId xmlns:a16="http://schemas.microsoft.com/office/drawing/2014/main" id="{AF955F46-550D-4FBD-949A-CAB1780A818A}"/>
              </a:ext>
            </a:extLst>
          </p:cNvPr>
          <p:cNvSpPr>
            <a:spLocks noGrp="1"/>
          </p:cNvSpPr>
          <p:nvPr>
            <p:ph type="body" sz="quarter" idx="27"/>
          </p:nvPr>
        </p:nvSpPr>
        <p:spPr>
          <a:xfrm>
            <a:off x="1221726" y="4789893"/>
            <a:ext cx="1674000" cy="1151441"/>
          </a:xfrm>
        </p:spPr>
        <p:txBody>
          <a:bodyPr/>
          <a:lstStyle>
            <a:lvl1pPr marL="0" indent="0" algn="ctr">
              <a:buNone/>
              <a:defRPr/>
            </a:lvl1pPr>
          </a:lstStyle>
          <a:p>
            <a:pPr lvl="0"/>
            <a:r>
              <a:rPr lang="en-US"/>
              <a:t>Click to edit Master text styles</a:t>
            </a:r>
          </a:p>
        </p:txBody>
      </p:sp>
      <p:sp>
        <p:nvSpPr>
          <p:cNvPr id="155" name="Text Placeholder 153">
            <a:extLst>
              <a:ext uri="{FF2B5EF4-FFF2-40B4-BE49-F238E27FC236}">
                <a16:creationId xmlns:a16="http://schemas.microsoft.com/office/drawing/2014/main" id="{7EA772E2-9F56-4EFF-9C41-27E673E90510}"/>
              </a:ext>
            </a:extLst>
          </p:cNvPr>
          <p:cNvSpPr>
            <a:spLocks noGrp="1"/>
          </p:cNvSpPr>
          <p:nvPr>
            <p:ph type="body" sz="quarter" idx="28" hasCustomPrompt="1"/>
          </p:nvPr>
        </p:nvSpPr>
        <p:spPr>
          <a:xfrm>
            <a:off x="1148994" y="4174899"/>
            <a:ext cx="1800000" cy="581767"/>
          </a:xfrm>
        </p:spPr>
        <p:txBody>
          <a:bodyPr>
            <a:noAutofit/>
          </a:bodyPr>
          <a:lstStyle>
            <a:lvl1pPr marL="0" indent="0" algn="ctr">
              <a:buNone/>
              <a:defRPr sz="2500" b="1" i="0">
                <a:solidFill>
                  <a:srgbClr val="313650"/>
                </a:solidFill>
                <a:latin typeface="+mj-lt"/>
              </a:defRPr>
            </a:lvl1pPr>
            <a:lvl2pPr marL="457200" indent="0" algn="ctr">
              <a:buNone/>
              <a:defRPr sz="3000">
                <a:latin typeface="+mj-lt"/>
              </a:defRPr>
            </a:lvl2pPr>
            <a:lvl3pPr marL="914400" indent="0" algn="ctr">
              <a:buNone/>
              <a:defRPr sz="3000">
                <a:latin typeface="+mj-lt"/>
              </a:defRPr>
            </a:lvl3pPr>
            <a:lvl4pPr marL="1371600" indent="0" algn="ctr">
              <a:buNone/>
              <a:defRPr sz="3000">
                <a:latin typeface="+mj-lt"/>
              </a:defRPr>
            </a:lvl4pPr>
            <a:lvl5pPr marL="1828800" indent="0" algn="ctr">
              <a:buNone/>
              <a:defRPr sz="3000">
                <a:latin typeface="+mj-lt"/>
              </a:defRPr>
            </a:lvl5pPr>
          </a:lstStyle>
          <a:p>
            <a:pPr lvl="0"/>
            <a:r>
              <a:rPr lang="en-US" dirty="0"/>
              <a:t>Step 1</a:t>
            </a:r>
            <a:endParaRPr lang="ru-RU" dirty="0"/>
          </a:p>
        </p:txBody>
      </p:sp>
      <p:sp>
        <p:nvSpPr>
          <p:cNvPr id="156" name="Text Placeholder 150">
            <a:extLst>
              <a:ext uri="{FF2B5EF4-FFF2-40B4-BE49-F238E27FC236}">
                <a16:creationId xmlns:a16="http://schemas.microsoft.com/office/drawing/2014/main" id="{9E3D3168-A898-4150-AF7E-862B31691E1B}"/>
              </a:ext>
            </a:extLst>
          </p:cNvPr>
          <p:cNvSpPr>
            <a:spLocks noGrp="1"/>
          </p:cNvSpPr>
          <p:nvPr>
            <p:ph type="body" sz="quarter" idx="29"/>
          </p:nvPr>
        </p:nvSpPr>
        <p:spPr>
          <a:xfrm>
            <a:off x="9285235" y="4789893"/>
            <a:ext cx="1674000" cy="1151441"/>
          </a:xfrm>
        </p:spPr>
        <p:txBody>
          <a:bodyPr/>
          <a:lstStyle>
            <a:lvl1pPr marL="0" indent="0" algn="ctr">
              <a:buNone/>
              <a:defRPr/>
            </a:lvl1pPr>
          </a:lstStyle>
          <a:p>
            <a:pPr lvl="0"/>
            <a:r>
              <a:rPr lang="en-US"/>
              <a:t>Click to edit Master text styles</a:t>
            </a:r>
          </a:p>
        </p:txBody>
      </p:sp>
      <p:sp>
        <p:nvSpPr>
          <p:cNvPr id="157" name="Text Placeholder 153">
            <a:extLst>
              <a:ext uri="{FF2B5EF4-FFF2-40B4-BE49-F238E27FC236}">
                <a16:creationId xmlns:a16="http://schemas.microsoft.com/office/drawing/2014/main" id="{BA9C2567-2AF9-4A73-8B7C-5B63B5C2B633}"/>
              </a:ext>
            </a:extLst>
          </p:cNvPr>
          <p:cNvSpPr>
            <a:spLocks noGrp="1"/>
          </p:cNvSpPr>
          <p:nvPr>
            <p:ph type="body" sz="quarter" idx="30" hasCustomPrompt="1"/>
          </p:nvPr>
        </p:nvSpPr>
        <p:spPr>
          <a:xfrm>
            <a:off x="9217698" y="4174899"/>
            <a:ext cx="1800000" cy="581767"/>
          </a:xfrm>
        </p:spPr>
        <p:txBody>
          <a:bodyPr>
            <a:noAutofit/>
          </a:bodyPr>
          <a:lstStyle>
            <a:lvl1pPr marL="0" indent="0" algn="ctr">
              <a:buNone/>
              <a:defRPr sz="2500" b="1" i="0">
                <a:solidFill>
                  <a:srgbClr val="313650"/>
                </a:solidFill>
                <a:latin typeface="+mj-lt"/>
              </a:defRPr>
            </a:lvl1pPr>
            <a:lvl2pPr marL="457200" indent="0" algn="ctr">
              <a:buNone/>
              <a:defRPr sz="3000">
                <a:latin typeface="+mj-lt"/>
              </a:defRPr>
            </a:lvl2pPr>
            <a:lvl3pPr marL="914400" indent="0" algn="ctr">
              <a:buNone/>
              <a:defRPr sz="3000">
                <a:latin typeface="+mj-lt"/>
              </a:defRPr>
            </a:lvl3pPr>
            <a:lvl4pPr marL="1371600" indent="0" algn="ctr">
              <a:buNone/>
              <a:defRPr sz="3000">
                <a:latin typeface="+mj-lt"/>
              </a:defRPr>
            </a:lvl4pPr>
            <a:lvl5pPr marL="1828800" indent="0" algn="ctr">
              <a:buNone/>
              <a:defRPr sz="3000">
                <a:latin typeface="+mj-lt"/>
              </a:defRPr>
            </a:lvl5pPr>
          </a:lstStyle>
          <a:p>
            <a:pPr lvl="0"/>
            <a:r>
              <a:rPr lang="en-US" dirty="0"/>
              <a:t>Step 5</a:t>
            </a:r>
            <a:endParaRPr lang="ru-RU" dirty="0"/>
          </a:p>
        </p:txBody>
      </p:sp>
      <p:sp>
        <p:nvSpPr>
          <p:cNvPr id="158" name="Text Placeholder 150">
            <a:extLst>
              <a:ext uri="{FF2B5EF4-FFF2-40B4-BE49-F238E27FC236}">
                <a16:creationId xmlns:a16="http://schemas.microsoft.com/office/drawing/2014/main" id="{DA2B3D14-3067-45E6-9BBE-133B7365D723}"/>
              </a:ext>
            </a:extLst>
          </p:cNvPr>
          <p:cNvSpPr>
            <a:spLocks noGrp="1"/>
          </p:cNvSpPr>
          <p:nvPr>
            <p:ph type="body" sz="quarter" idx="31"/>
          </p:nvPr>
        </p:nvSpPr>
        <p:spPr>
          <a:xfrm>
            <a:off x="3237603" y="4789893"/>
            <a:ext cx="1674000" cy="1151441"/>
          </a:xfrm>
        </p:spPr>
        <p:txBody>
          <a:bodyPr/>
          <a:lstStyle>
            <a:lvl1pPr marL="0" indent="0" algn="ctr">
              <a:buNone/>
              <a:defRPr/>
            </a:lvl1pPr>
          </a:lstStyle>
          <a:p>
            <a:pPr lvl="0"/>
            <a:r>
              <a:rPr lang="en-US"/>
              <a:t>Click to edit Master text styles</a:t>
            </a:r>
          </a:p>
        </p:txBody>
      </p:sp>
      <p:sp>
        <p:nvSpPr>
          <p:cNvPr id="159" name="Text Placeholder 153">
            <a:extLst>
              <a:ext uri="{FF2B5EF4-FFF2-40B4-BE49-F238E27FC236}">
                <a16:creationId xmlns:a16="http://schemas.microsoft.com/office/drawing/2014/main" id="{AD3DE571-16BA-4C29-B339-2DE7A54C1158}"/>
              </a:ext>
            </a:extLst>
          </p:cNvPr>
          <p:cNvSpPr>
            <a:spLocks noGrp="1"/>
          </p:cNvSpPr>
          <p:nvPr>
            <p:ph type="body" sz="quarter" idx="32" hasCustomPrompt="1"/>
          </p:nvPr>
        </p:nvSpPr>
        <p:spPr>
          <a:xfrm>
            <a:off x="3166170" y="4174899"/>
            <a:ext cx="1800000" cy="581767"/>
          </a:xfrm>
        </p:spPr>
        <p:txBody>
          <a:bodyPr>
            <a:noAutofit/>
          </a:bodyPr>
          <a:lstStyle>
            <a:lvl1pPr marL="0" indent="0" algn="ctr">
              <a:buNone/>
              <a:defRPr sz="2500" b="1" i="0">
                <a:solidFill>
                  <a:srgbClr val="313650"/>
                </a:solidFill>
                <a:latin typeface="+mj-lt"/>
              </a:defRPr>
            </a:lvl1pPr>
            <a:lvl2pPr marL="457200" indent="0" algn="ctr">
              <a:buNone/>
              <a:defRPr sz="3000">
                <a:latin typeface="+mj-lt"/>
              </a:defRPr>
            </a:lvl2pPr>
            <a:lvl3pPr marL="914400" indent="0" algn="ctr">
              <a:buNone/>
              <a:defRPr sz="3000">
                <a:latin typeface="+mj-lt"/>
              </a:defRPr>
            </a:lvl3pPr>
            <a:lvl4pPr marL="1371600" indent="0" algn="ctr">
              <a:buNone/>
              <a:defRPr sz="3000">
                <a:latin typeface="+mj-lt"/>
              </a:defRPr>
            </a:lvl4pPr>
            <a:lvl5pPr marL="1828800" indent="0" algn="ctr">
              <a:buNone/>
              <a:defRPr sz="3000">
                <a:latin typeface="+mj-lt"/>
              </a:defRPr>
            </a:lvl5pPr>
          </a:lstStyle>
          <a:p>
            <a:pPr lvl="0"/>
            <a:r>
              <a:rPr lang="en-US" dirty="0"/>
              <a:t>Step 2</a:t>
            </a:r>
            <a:endParaRPr lang="ru-RU" dirty="0"/>
          </a:p>
        </p:txBody>
      </p:sp>
      <p:sp>
        <p:nvSpPr>
          <p:cNvPr id="160" name="Text Placeholder 150">
            <a:extLst>
              <a:ext uri="{FF2B5EF4-FFF2-40B4-BE49-F238E27FC236}">
                <a16:creationId xmlns:a16="http://schemas.microsoft.com/office/drawing/2014/main" id="{D9FE4127-9BA3-4B00-9BBC-67A05E58DA7C}"/>
              </a:ext>
            </a:extLst>
          </p:cNvPr>
          <p:cNvSpPr>
            <a:spLocks noGrp="1"/>
          </p:cNvSpPr>
          <p:nvPr>
            <p:ph type="body" sz="quarter" idx="33"/>
          </p:nvPr>
        </p:nvSpPr>
        <p:spPr>
          <a:xfrm>
            <a:off x="5253480" y="4789893"/>
            <a:ext cx="1674000" cy="1151441"/>
          </a:xfrm>
        </p:spPr>
        <p:txBody>
          <a:bodyPr/>
          <a:lstStyle>
            <a:lvl1pPr marL="0" indent="0" algn="ctr">
              <a:buNone/>
              <a:defRPr/>
            </a:lvl1pPr>
          </a:lstStyle>
          <a:p>
            <a:pPr lvl="0"/>
            <a:r>
              <a:rPr lang="en-US"/>
              <a:t>Click to edit Master text styles</a:t>
            </a:r>
          </a:p>
        </p:txBody>
      </p:sp>
      <p:sp>
        <p:nvSpPr>
          <p:cNvPr id="161" name="Text Placeholder 153">
            <a:extLst>
              <a:ext uri="{FF2B5EF4-FFF2-40B4-BE49-F238E27FC236}">
                <a16:creationId xmlns:a16="http://schemas.microsoft.com/office/drawing/2014/main" id="{88D6F3B6-2D7F-49D3-96A4-AA7B23F2A64A}"/>
              </a:ext>
            </a:extLst>
          </p:cNvPr>
          <p:cNvSpPr>
            <a:spLocks noGrp="1"/>
          </p:cNvSpPr>
          <p:nvPr>
            <p:ph type="body" sz="quarter" idx="34" hasCustomPrompt="1"/>
          </p:nvPr>
        </p:nvSpPr>
        <p:spPr>
          <a:xfrm>
            <a:off x="5183346" y="4174899"/>
            <a:ext cx="1800000" cy="581767"/>
          </a:xfrm>
        </p:spPr>
        <p:txBody>
          <a:bodyPr>
            <a:noAutofit/>
          </a:bodyPr>
          <a:lstStyle>
            <a:lvl1pPr marL="0" indent="0" algn="ctr">
              <a:buNone/>
              <a:defRPr sz="2500" b="1" i="0">
                <a:solidFill>
                  <a:srgbClr val="313650"/>
                </a:solidFill>
                <a:latin typeface="+mj-lt"/>
              </a:defRPr>
            </a:lvl1pPr>
            <a:lvl2pPr marL="457200" indent="0" algn="ctr">
              <a:buNone/>
              <a:defRPr sz="3000">
                <a:latin typeface="+mj-lt"/>
              </a:defRPr>
            </a:lvl2pPr>
            <a:lvl3pPr marL="914400" indent="0" algn="ctr">
              <a:buNone/>
              <a:defRPr sz="3000">
                <a:latin typeface="+mj-lt"/>
              </a:defRPr>
            </a:lvl3pPr>
            <a:lvl4pPr marL="1371600" indent="0" algn="ctr">
              <a:buNone/>
              <a:defRPr sz="3000">
                <a:latin typeface="+mj-lt"/>
              </a:defRPr>
            </a:lvl4pPr>
            <a:lvl5pPr marL="1828800" indent="0" algn="ctr">
              <a:buNone/>
              <a:defRPr sz="3000">
                <a:latin typeface="+mj-lt"/>
              </a:defRPr>
            </a:lvl5pPr>
          </a:lstStyle>
          <a:p>
            <a:pPr lvl="0"/>
            <a:r>
              <a:rPr lang="en-US" dirty="0"/>
              <a:t>Step 3</a:t>
            </a:r>
            <a:endParaRPr lang="ru-RU" dirty="0"/>
          </a:p>
        </p:txBody>
      </p:sp>
      <p:sp>
        <p:nvSpPr>
          <p:cNvPr id="162" name="Text Placeholder 150">
            <a:extLst>
              <a:ext uri="{FF2B5EF4-FFF2-40B4-BE49-F238E27FC236}">
                <a16:creationId xmlns:a16="http://schemas.microsoft.com/office/drawing/2014/main" id="{E6DF83B4-F73A-46B0-BC1D-074BF03B3B8D}"/>
              </a:ext>
            </a:extLst>
          </p:cNvPr>
          <p:cNvSpPr>
            <a:spLocks noGrp="1"/>
          </p:cNvSpPr>
          <p:nvPr>
            <p:ph type="body" sz="quarter" idx="35"/>
          </p:nvPr>
        </p:nvSpPr>
        <p:spPr>
          <a:xfrm>
            <a:off x="7269357" y="4789893"/>
            <a:ext cx="1674000" cy="1151441"/>
          </a:xfrm>
        </p:spPr>
        <p:txBody>
          <a:bodyPr/>
          <a:lstStyle>
            <a:lvl1pPr marL="0" indent="0" algn="ctr">
              <a:buNone/>
              <a:defRPr/>
            </a:lvl1pPr>
          </a:lstStyle>
          <a:p>
            <a:pPr lvl="0"/>
            <a:r>
              <a:rPr lang="en-US"/>
              <a:t>Click to edit Master text styles</a:t>
            </a:r>
          </a:p>
        </p:txBody>
      </p:sp>
      <p:sp>
        <p:nvSpPr>
          <p:cNvPr id="163" name="Text Placeholder 153">
            <a:extLst>
              <a:ext uri="{FF2B5EF4-FFF2-40B4-BE49-F238E27FC236}">
                <a16:creationId xmlns:a16="http://schemas.microsoft.com/office/drawing/2014/main" id="{45821A5A-E756-4A87-B0C8-A23317B4EFF3}"/>
              </a:ext>
            </a:extLst>
          </p:cNvPr>
          <p:cNvSpPr>
            <a:spLocks noGrp="1"/>
          </p:cNvSpPr>
          <p:nvPr>
            <p:ph type="body" sz="quarter" idx="36" hasCustomPrompt="1"/>
          </p:nvPr>
        </p:nvSpPr>
        <p:spPr>
          <a:xfrm>
            <a:off x="7200522" y="4174899"/>
            <a:ext cx="1800000" cy="581767"/>
          </a:xfrm>
        </p:spPr>
        <p:txBody>
          <a:bodyPr>
            <a:noAutofit/>
          </a:bodyPr>
          <a:lstStyle>
            <a:lvl1pPr marL="0" indent="0" algn="ctr">
              <a:buNone/>
              <a:defRPr sz="2500" b="1" i="0">
                <a:solidFill>
                  <a:srgbClr val="313650"/>
                </a:solidFill>
                <a:latin typeface="+mj-lt"/>
              </a:defRPr>
            </a:lvl1pPr>
            <a:lvl2pPr marL="457200" indent="0" algn="ctr">
              <a:buNone/>
              <a:defRPr sz="3000">
                <a:latin typeface="+mj-lt"/>
              </a:defRPr>
            </a:lvl2pPr>
            <a:lvl3pPr marL="914400" indent="0" algn="ctr">
              <a:buNone/>
              <a:defRPr sz="3000">
                <a:latin typeface="+mj-lt"/>
              </a:defRPr>
            </a:lvl3pPr>
            <a:lvl4pPr marL="1371600" indent="0" algn="ctr">
              <a:buNone/>
              <a:defRPr sz="3000">
                <a:latin typeface="+mj-lt"/>
              </a:defRPr>
            </a:lvl4pPr>
            <a:lvl5pPr marL="1828800" indent="0" algn="ctr">
              <a:buNone/>
              <a:defRPr sz="3000">
                <a:latin typeface="+mj-lt"/>
              </a:defRPr>
            </a:lvl5pPr>
          </a:lstStyle>
          <a:p>
            <a:pPr lvl="0"/>
            <a:r>
              <a:rPr lang="en-US" dirty="0"/>
              <a:t>Step 4</a:t>
            </a:r>
            <a:endParaRPr lang="ru-RU" dirty="0"/>
          </a:p>
        </p:txBody>
      </p:sp>
    </p:spTree>
    <p:extLst>
      <p:ext uri="{BB962C8B-B14F-4D97-AF65-F5344CB8AC3E}">
        <p14:creationId xmlns:p14="http://schemas.microsoft.com/office/powerpoint/2010/main" val="7156515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16886353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1242304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086191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Tree>
    <p:extLst>
      <p:ext uri="{BB962C8B-B14F-4D97-AF65-F5344CB8AC3E}">
        <p14:creationId xmlns:p14="http://schemas.microsoft.com/office/powerpoint/2010/main" val="257026072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6647495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11/6/2023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2495605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11/6/2023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7477834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11/6/2023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038062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3326777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11/6/2023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570222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5333605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966263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91164983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88580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4_Section brea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endParaRPr lang="en-US"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11/6/2023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8057267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11/6/2023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403740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5_Section brea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endParaRPr lang="en-U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noAutofit/>
          </a:bodyPr>
          <a:lstStyle/>
          <a:p>
            <a:r>
              <a:rPr lang="en-US"/>
              <a:t>Tuesday, February 2, 20XX</a:t>
            </a:r>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endParaRPr lang="en-US"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dirty="0"/>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a:t>Click icon to add picture</a:t>
            </a:r>
            <a:endParaRPr lang="en-US"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dirty="0"/>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dirty="0"/>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dirty="0"/>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dirty="0"/>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dirty="0"/>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dirty="0"/>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dirty="0"/>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dirty="0"/>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US" sz="1400" b="0" cap="all" spc="200" baseline="0" dirty="0">
                <a:solidFill>
                  <a:schemeClr val="tx1"/>
                </a:solidFill>
              </a:defRPr>
            </a:lvl1pPr>
          </a:lstStyle>
          <a:p>
            <a:pPr marL="228600" lvl="0" indent="-22860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noAutofit/>
          </a:bodyPr>
          <a:lstStyle/>
          <a:p>
            <a:r>
              <a:rPr lang="en-US"/>
              <a:t>Tuesday, February 2, 20XX</a:t>
            </a:r>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noAutofit/>
          </a:bodyPr>
          <a:lstStyle/>
          <a:p>
            <a:r>
              <a:rPr lang="en-US"/>
              <a:t>Sample Footer Text</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5" Type="http://schemas.openxmlformats.org/officeDocument/2006/relationships/slideLayout" Target="../slideLayouts/slideLayout21.xml"/><Relationship Id="rId10" Type="http://schemas.openxmlformats.org/officeDocument/2006/relationships/theme" Target="../theme/theme2.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2" Type="http://schemas.openxmlformats.org/officeDocument/2006/relationships/slideLayout" Target="../slideLayouts/slideLayout28.xml"/><Relationship Id="rId16" Type="http://schemas.openxmlformats.org/officeDocument/2006/relationships/theme" Target="../theme/theme4.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Tuesday, February 2, 20XX</a:t>
            </a:r>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11/6/2023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4212701"/>
      </p:ext>
    </p:extLst>
  </p:cSld>
  <p:clrMap bg1="lt1" tx1="dk1" bg2="lt2" tx2="dk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bwMode="blackGray">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D564D3E-2C64-4EA1-99C5-8C7B61F50F55}"/>
              </a:ext>
            </a:extLst>
          </p:cNvPr>
          <p:cNvSpPr>
            <a:spLocks noGrp="1"/>
          </p:cNvSpPr>
          <p:nvPr>
            <p:ph type="title"/>
          </p:nvPr>
        </p:nvSpPr>
        <p:spPr>
          <a:xfrm>
            <a:off x="797359" y="531385"/>
            <a:ext cx="10874375" cy="1325563"/>
          </a:xfrm>
          <a:prstGeom prst="rect">
            <a:avLst/>
          </a:prstGeom>
        </p:spPr>
        <p:txBody>
          <a:bodyPr vert="horz" lIns="91440" tIns="45720" rIns="91440" bIns="45720" rtlCol="0" anchor="ctr">
            <a:normAutofit/>
          </a:bodyPr>
          <a:lstStyle/>
          <a:p>
            <a:r>
              <a:rPr lang="en-US"/>
              <a:t>Click to edit Master title style</a:t>
            </a:r>
            <a:endParaRPr lang="ru-RU" dirty="0"/>
          </a:p>
        </p:txBody>
      </p:sp>
      <p:sp>
        <p:nvSpPr>
          <p:cNvPr id="3" name="Text Placeholder 2">
            <a:extLst>
              <a:ext uri="{FF2B5EF4-FFF2-40B4-BE49-F238E27FC236}">
                <a16:creationId xmlns:a16="http://schemas.microsoft.com/office/drawing/2014/main" id="{7F25E388-636A-4D0C-AB30-33BA13085216}"/>
              </a:ext>
            </a:extLst>
          </p:cNvPr>
          <p:cNvSpPr>
            <a:spLocks noGrp="1"/>
          </p:cNvSpPr>
          <p:nvPr>
            <p:ph type="body" idx="1"/>
          </p:nvPr>
        </p:nvSpPr>
        <p:spPr>
          <a:xfrm>
            <a:off x="797359" y="1991885"/>
            <a:ext cx="10874375" cy="365229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dirty="0"/>
          </a:p>
        </p:txBody>
      </p:sp>
      <p:sp>
        <p:nvSpPr>
          <p:cNvPr id="4" name="Date Placeholder 3">
            <a:extLst>
              <a:ext uri="{FF2B5EF4-FFF2-40B4-BE49-F238E27FC236}">
                <a16:creationId xmlns:a16="http://schemas.microsoft.com/office/drawing/2014/main" id="{354AF14A-597F-44AE-80B0-B144BB681680}"/>
              </a:ext>
            </a:extLst>
          </p:cNvPr>
          <p:cNvSpPr>
            <a:spLocks noGrp="1"/>
          </p:cNvSpPr>
          <p:nvPr>
            <p:ph type="dt" sz="half" idx="2"/>
          </p:nvPr>
        </p:nvSpPr>
        <p:spPr>
          <a:xfrm>
            <a:off x="8873231" y="5970595"/>
            <a:ext cx="2743200" cy="153135"/>
          </a:xfrm>
          <a:prstGeom prst="rect">
            <a:avLst/>
          </a:prstGeom>
        </p:spPr>
        <p:txBody>
          <a:bodyPr vert="horz" lIns="91440" tIns="45720" rIns="91440" bIns="45720" rtlCol="0" anchor="ctr"/>
          <a:lstStyle>
            <a:lvl1pPr algn="r">
              <a:defRPr sz="1000" i="1">
                <a:solidFill>
                  <a:schemeClr val="accent6"/>
                </a:solidFill>
              </a:defRPr>
            </a:lvl1pPr>
          </a:lstStyle>
          <a:p>
            <a:fld id="{9AA6C320-29FD-4152-9BF6-4E471DD771EF}" type="datetime1">
              <a:rPr lang="ru-RU" smtClean="0"/>
              <a:t>06.11.2023</a:t>
            </a:fld>
            <a:endParaRPr lang="ru-RU" dirty="0"/>
          </a:p>
        </p:txBody>
      </p:sp>
      <p:sp>
        <p:nvSpPr>
          <p:cNvPr id="5" name="Footer Placeholder 4">
            <a:extLst>
              <a:ext uri="{FF2B5EF4-FFF2-40B4-BE49-F238E27FC236}">
                <a16:creationId xmlns:a16="http://schemas.microsoft.com/office/drawing/2014/main" id="{FE57AB79-2134-4814-844C-746644FF2EA4}"/>
              </a:ext>
            </a:extLst>
          </p:cNvPr>
          <p:cNvSpPr>
            <a:spLocks noGrp="1"/>
          </p:cNvSpPr>
          <p:nvPr>
            <p:ph type="ftr" sz="quarter" idx="3"/>
          </p:nvPr>
        </p:nvSpPr>
        <p:spPr>
          <a:xfrm>
            <a:off x="7501631" y="6059372"/>
            <a:ext cx="4114800" cy="237637"/>
          </a:xfrm>
          <a:prstGeom prst="rect">
            <a:avLst/>
          </a:prstGeom>
        </p:spPr>
        <p:txBody>
          <a:bodyPr vert="horz" lIns="91440" tIns="45720" rIns="91440" bIns="45720" rtlCol="0" anchor="ctr"/>
          <a:lstStyle>
            <a:lvl1pPr algn="r">
              <a:defRPr sz="1000" i="1">
                <a:solidFill>
                  <a:schemeClr val="accent6"/>
                </a:solidFill>
              </a:defRPr>
            </a:lvl1pPr>
          </a:lstStyle>
          <a:p>
            <a:endParaRPr lang="ru-RU" dirty="0"/>
          </a:p>
        </p:txBody>
      </p:sp>
      <p:sp>
        <p:nvSpPr>
          <p:cNvPr id="6" name="Slide Number Placeholder 5">
            <a:extLst>
              <a:ext uri="{FF2B5EF4-FFF2-40B4-BE49-F238E27FC236}">
                <a16:creationId xmlns:a16="http://schemas.microsoft.com/office/drawing/2014/main" id="{92CA742E-225F-469E-ACDE-7765676EA91F}"/>
              </a:ext>
            </a:extLst>
          </p:cNvPr>
          <p:cNvSpPr>
            <a:spLocks noGrp="1"/>
          </p:cNvSpPr>
          <p:nvPr>
            <p:ph type="sldNum" sz="quarter" idx="4"/>
          </p:nvPr>
        </p:nvSpPr>
        <p:spPr>
          <a:xfrm>
            <a:off x="506061" y="6059409"/>
            <a:ext cx="424543" cy="237600"/>
          </a:xfrm>
          <a:prstGeom prst="rect">
            <a:avLst/>
          </a:prstGeom>
        </p:spPr>
        <p:txBody>
          <a:bodyPr vert="horz" lIns="91440" tIns="45720" rIns="91440" bIns="45720" rtlCol="0" anchor="ctr"/>
          <a:lstStyle>
            <a:lvl1pPr algn="ctr">
              <a:defRPr sz="1000" i="1">
                <a:solidFill>
                  <a:schemeClr val="accent6"/>
                </a:solidFill>
              </a:defRPr>
            </a:lvl1pPr>
          </a:lstStyle>
          <a:p>
            <a:fld id="{AF24F759-2890-4717-B1AF-E04CADEEA4E9}" type="slidenum">
              <a:rPr lang="ru-RU" smtClean="0"/>
              <a:pPr/>
              <a:t>‹#›</a:t>
            </a:fld>
            <a:r>
              <a:rPr lang="en-US"/>
              <a:t> </a:t>
            </a:r>
            <a:endParaRPr lang="ru-RU" dirty="0"/>
          </a:p>
        </p:txBody>
      </p:sp>
      <p:sp>
        <p:nvSpPr>
          <p:cNvPr id="7" name="Rectangle 6">
            <a:extLst>
              <a:ext uri="{FF2B5EF4-FFF2-40B4-BE49-F238E27FC236}">
                <a16:creationId xmlns:a16="http://schemas.microsoft.com/office/drawing/2014/main" id="{74F104FC-2D0E-4B96-AB5B-62EEB6DF0311}"/>
              </a:ext>
            </a:extLst>
          </p:cNvPr>
          <p:cNvSpPr/>
          <p:nvPr userDrawn="1"/>
        </p:nvSpPr>
        <p:spPr>
          <a:xfrm>
            <a:off x="481584" y="461772"/>
            <a:ext cx="11228832" cy="5934456"/>
          </a:xfrm>
          <a:prstGeom prst="rect">
            <a:avLst/>
          </a:prstGeom>
          <a:noFill/>
          <a:ln w="7239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Tree>
    <p:extLst>
      <p:ext uri="{BB962C8B-B14F-4D97-AF65-F5344CB8AC3E}">
        <p14:creationId xmlns:p14="http://schemas.microsoft.com/office/powerpoint/2010/main" val="2386832925"/>
      </p:ext>
    </p:extLst>
  </p:cSld>
  <p:clrMap bg1="lt1" tx1="dk1" bg2="lt2" tx2="dk2" accent1="accent1" accent2="accent2" accent3="accent3" accent4="accent4" accent5="accent5" accent6="accent6" hlink="hlink" folHlink="folHlink"/>
  <p:sldLayoutIdLst>
    <p:sldLayoutId id="2147483746" r:id="rId1"/>
  </p:sldLayoutIdLst>
  <p:hf hdr="0"/>
  <p:txStyles>
    <p:titleStyle>
      <a:lvl1pPr algn="l" defTabSz="914400" rtl="0" eaLnBrk="1" latinLnBrk="0" hangingPunct="1">
        <a:lnSpc>
          <a:spcPct val="90000"/>
        </a:lnSpc>
        <a:spcBef>
          <a:spcPct val="0"/>
        </a:spcBef>
        <a:buNone/>
        <a:defRPr sz="50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400" i="1" kern="1200">
          <a:solidFill>
            <a:srgbClr val="4C1959"/>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i="1" kern="1200">
          <a:solidFill>
            <a:srgbClr val="4C1959"/>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i="1" kern="1200">
          <a:solidFill>
            <a:srgbClr val="4C1959"/>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i="1" kern="1200">
          <a:solidFill>
            <a:srgbClr val="4C1959"/>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i="1" kern="1200">
          <a:solidFill>
            <a:srgbClr val="4C1959"/>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725">
          <p15:clr>
            <a:srgbClr val="F26B43"/>
          </p15:clr>
        </p15:guide>
        <p15:guide id="2" pos="574">
          <p15:clr>
            <a:srgbClr val="F26B43"/>
          </p15:clr>
        </p15:guide>
        <p15:guide id="3" pos="7106">
          <p15:clr>
            <a:srgbClr val="F26B43"/>
          </p15:clr>
        </p15:guide>
        <p15:guide id="4" orient="horz" pos="595">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11/6/2023</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883992118"/>
      </p:ext>
    </p:extLst>
  </p:cSld>
  <p:clrMap bg1="dk1" tx1="lt1" bg2="dk2" tx2="lt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 id="2147483759" r:id="rId12"/>
    <p:sldLayoutId id="2147483760" r:id="rId13"/>
    <p:sldLayoutId id="2147483761" r:id="rId14"/>
    <p:sldLayoutId id="2147483762"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6.png"/><Relationship Id="rId1" Type="http://schemas.openxmlformats.org/officeDocument/2006/relationships/slideLayout" Target="../slideLayouts/slideLayout2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6.jpeg"/><Relationship Id="rId1" Type="http://schemas.openxmlformats.org/officeDocument/2006/relationships/slideLayout" Target="../slideLayouts/slideLayout23.xml"/><Relationship Id="rId4" Type="http://schemas.openxmlformats.org/officeDocument/2006/relationships/hyperlink" Target="https://lucidmanager.org/data-science/strategic-data-science/"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esterngovernorsuniversity-my.sharepoint.com/:w:/g/personal/william_sewell_wgu_edu/ES3nN_783LhOpz4tACV8eVQBvy9BYucAbGwxWaWBNAClyQ?e=nNRLry" TargetMode="External"/><Relationship Id="rId2" Type="http://schemas.openxmlformats.org/officeDocument/2006/relationships/image" Target="../media/image16.jpeg"/><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3" Type="http://schemas.openxmlformats.org/officeDocument/2006/relationships/hyperlink" Target="https://westerngovernorsuniversity-my.sharepoint.com/:w:/g/personal/william_sewell_wgu_edu/ERGpzKr8N-BBhQ6E9eMcpDgB1hQ6qXJbneXuH7zcdEmiDA?e=oyciqp" TargetMode="External"/><Relationship Id="rId2" Type="http://schemas.openxmlformats.org/officeDocument/2006/relationships/image" Target="../media/image16.jpeg"/><Relationship Id="rId1" Type="http://schemas.openxmlformats.org/officeDocument/2006/relationships/slideLayout" Target="../slideLayouts/slideLayout23.xml"/><Relationship Id="rId5" Type="http://schemas.openxmlformats.org/officeDocument/2006/relationships/hyperlink" Target="https://scherlund.blogspot.com/2019/07/data-engineer-data-analyst-data.html" TargetMode="External"/><Relationship Id="rId4" Type="http://schemas.openxmlformats.org/officeDocument/2006/relationships/image" Target="../media/image17.jpg"/></Relationships>
</file>

<file path=ppt/slides/_rels/slide15.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8" Type="http://schemas.openxmlformats.org/officeDocument/2006/relationships/hyperlink" Target="https://wgu.hosted.panopto.com/Panopto/Pages/Viewer.aspx?id=825ac837-f6bb-4985-b8c0-ae13014629f3" TargetMode="External"/><Relationship Id="rId3" Type="http://schemas.openxmlformats.org/officeDocument/2006/relationships/hyperlink" Target="https://wgu.hosted.panopto.com/Panopto/Pages/Viewer.aspx?id=097b9e2f-5ef7-48bc-83de-ae13013e03b1" TargetMode="External"/><Relationship Id="rId7" Type="http://schemas.openxmlformats.org/officeDocument/2006/relationships/hyperlink" Target="https://westerngovernorsuniversity-my.sharepoint.com/:p:/g/personal/william_sewell_wgu_edu/EUqI6OsP0_lNucfQXjF5_OoBRE4Gb2Uz4k7bqe7pguUi9g?e=W5lLMR" TargetMode="External"/><Relationship Id="rId12" Type="http://schemas.openxmlformats.org/officeDocument/2006/relationships/hyperlink" Target="https://scherlund.blogspot.com/2019/07/data-engineer-data-analyst-data.html" TargetMode="External"/><Relationship Id="rId2" Type="http://schemas.openxmlformats.org/officeDocument/2006/relationships/image" Target="../media/image16.jpeg"/><Relationship Id="rId1" Type="http://schemas.openxmlformats.org/officeDocument/2006/relationships/slideLayout" Target="../slideLayouts/slideLayout23.xml"/><Relationship Id="rId6" Type="http://schemas.openxmlformats.org/officeDocument/2006/relationships/hyperlink" Target="https://wgu.hosted.panopto.com/Panopto/Pages/Viewer.aspx?id=88a60be5-7728-46d8-b94f-acbe00051ed3" TargetMode="External"/><Relationship Id="rId11" Type="http://schemas.openxmlformats.org/officeDocument/2006/relationships/image" Target="../media/image17.jpg"/><Relationship Id="rId5" Type="http://schemas.openxmlformats.org/officeDocument/2006/relationships/hyperlink" Target="https://westerngovernorsuniversity-my.sharepoint.com/:p:/g/personal/william_sewell_wgu_edu/EXvGTzjdEflDl-QM4-I8HckB3sTvO9zhjZFtKme3T_mMgg?e=T9BiTd" TargetMode="External"/><Relationship Id="rId10" Type="http://schemas.openxmlformats.org/officeDocument/2006/relationships/hyperlink" Target="https://westerngovernorsuniversity-my.sharepoint.com/:w:/g/personal/william_sewell_wgu_edu/ERGpzKr8N-BBhQ6E9eMcpDgB1hQ6qXJbneXuH7zcdEmiDA?e=oyciqp" TargetMode="External"/><Relationship Id="rId4" Type="http://schemas.openxmlformats.org/officeDocument/2006/relationships/hyperlink" Target="https://wgu.hosted.panopto.com/Panopto/Pages/Viewer.aspx?id=47a300b6-3f75-41ea-9eca-acbe0002c346" TargetMode="External"/><Relationship Id="rId9" Type="http://schemas.openxmlformats.org/officeDocument/2006/relationships/hyperlink" Target="https://westerngovernorsuniversity-my.sharepoint.com/:p:/g/personal/william_sewell_wgu_edu/EcPWbtEIm3RNs7P08Untlv4BdW9n2tmffrmXqeP9KpVjQA?e=4QsUa3"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westerngovernorsuniversity-my.sharepoint.com/:w:/g/personal/william_sewell_wgu_edu/ERGpzKr8N-BBhQ6E9eMcpDgB1hQ6qXJbneXuH7zcdEmiDA?e=oyciqp" TargetMode="External"/><Relationship Id="rId2" Type="http://schemas.openxmlformats.org/officeDocument/2006/relationships/image" Target="../media/image16.jpeg"/><Relationship Id="rId1" Type="http://schemas.openxmlformats.org/officeDocument/2006/relationships/slideLayout" Target="../slideLayouts/slideLayout23.xml"/><Relationship Id="rId5" Type="http://schemas.openxmlformats.org/officeDocument/2006/relationships/hyperlink" Target="https://westerngovernorsuniversity-my.sharepoint.com/:w:/g/personal/william_sewell_wgu_edu/EfU7BgQV5UtIn0Clbnqa06sBzX6sVtEHfzue0IuRWNwxsg?e=D5FREp" TargetMode="External"/><Relationship Id="rId4" Type="http://schemas.openxmlformats.org/officeDocument/2006/relationships/hyperlink" Target="https://westerngovernorsuniversity-my.sharepoint.com/:w:/g/personal/william_sewell_wgu_edu/ES8RkMKUeRBFidXTPbcSjEwBYzohmrGitVJkBvG2o4zmiw?e=vw7voB"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slideLayout" Target="../slideLayouts/slideLayout17.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8" Type="http://schemas.openxmlformats.org/officeDocument/2006/relationships/hyperlink" Target="https://westerngovernorsuniversity-my.sharepoint.com/:w:/g/personal/william_sewell_wgu_edu/EZk3jXaBEqNKrANeyRpj-3EBluw9awmg03G-KrtPHE35pw?e=ESyEpr" TargetMode="External"/><Relationship Id="rId3" Type="http://schemas.openxmlformats.org/officeDocument/2006/relationships/hyperlink" Target="http://wgu.libguides.com.wgu.idm.oclc.org/libhome" TargetMode="External"/><Relationship Id="rId7" Type="http://schemas.openxmlformats.org/officeDocument/2006/relationships/hyperlink" Target="https://capstonearchives.wgu.edu/Pages/Home.aspx" TargetMode="External"/><Relationship Id="rId2" Type="http://schemas.openxmlformats.org/officeDocument/2006/relationships/image" Target="../media/image16.jpeg"/><Relationship Id="rId1" Type="http://schemas.openxmlformats.org/officeDocument/2006/relationships/slideLayout" Target="../slideLayouts/slideLayout23.xml"/><Relationship Id="rId6" Type="http://schemas.openxmlformats.org/officeDocument/2006/relationships/hyperlink" Target="https://lrps.wgu.edu/provision/224568079" TargetMode="External"/><Relationship Id="rId5" Type="http://schemas.openxmlformats.org/officeDocument/2006/relationships/hyperlink" Target="https://sites.google.com/a/wgu.edu/cwe/" TargetMode="External"/><Relationship Id="rId4" Type="http://schemas.openxmlformats.org/officeDocument/2006/relationships/hyperlink" Target="http://wgu.libguides.com.wgu.idm.oclc.org/libhome/guides" TargetMode="External"/></Relationships>
</file>

<file path=ppt/slides/_rels/slide2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3" Type="http://schemas.openxmlformats.org/officeDocument/2006/relationships/hyperlink" Target="https://westerngovernorsuniversity-my.sharepoint.com/:w:/g/personal/william_sewell_wgu_edu/EedzEBS-Ze9Es-AT2HIZQjQBqXspAVU_0kwBQSLDXSLc3g?e=Gm0lgy" TargetMode="External"/><Relationship Id="rId2" Type="http://schemas.openxmlformats.org/officeDocument/2006/relationships/image" Target="../media/image16.jpeg"/><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2.xml"/><Relationship Id="rId4" Type="http://schemas.openxmlformats.org/officeDocument/2006/relationships/image" Target="../media/image30.jpeg"/></Relationships>
</file>

<file path=ppt/slides/_rels/slide26.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34.jpg"/><Relationship Id="rId5" Type="http://schemas.openxmlformats.org/officeDocument/2006/relationships/hyperlink" Target="https://towardsdatascience.com/data-science-for-beginners-850c3376a34a" TargetMode="External"/><Relationship Id="rId4" Type="http://schemas.openxmlformats.org/officeDocument/2006/relationships/image" Target="../media/image33.jpg"/></Relationships>
</file>

<file path=ppt/slides/_rels/slide28.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35.png"/></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7.xml"/></Relationships>
</file>

<file path=ppt/slides/_rels/slide30.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png"/><Relationship Id="rId1" Type="http://schemas.openxmlformats.org/officeDocument/2006/relationships/slideLayout" Target="../slideLayouts/slideLayout23.xml"/><Relationship Id="rId6" Type="http://schemas.openxmlformats.org/officeDocument/2006/relationships/image" Target="../media/image38.png"/><Relationship Id="rId5" Type="http://schemas.openxmlformats.org/officeDocument/2006/relationships/hyperlink" Target="https://www02a.timetrade.com/app/wgu-mentoring/workflows/WGU100/schedule/appointment-type?wfsid=9pm23aab5bgjk231brhaijb58jeglv77&amp;locationId=course_mentoring&amp;appointmentTypeGroupId=CM&amp;resourceId=005a000000CBjHbAAL&amp;fs=1" TargetMode="External"/><Relationship Id="rId4" Type="http://schemas.openxmlformats.org/officeDocument/2006/relationships/hyperlink" Target="mailto:william.sewell@wgu.edu"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eg"/><Relationship Id="rId1" Type="http://schemas.openxmlformats.org/officeDocument/2006/relationships/slideLayout" Target="../slideLayouts/slideLayout23.xml"/><Relationship Id="rId4" Type="http://schemas.openxmlformats.org/officeDocument/2006/relationships/hyperlink" Target="https://scherlund.blogspot.com/2019/07/data-engineer-data-analyst-data.html"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westerngovernorsuniversity-my.sharepoint.com/:t:/g/personal/william_sewell_wgu_edu/EQ6Gu6ec3HpEk0EKymCPhgYBAaHHhzN57K5GmSjHSRPoxA?e=nZxceM" TargetMode="External"/><Relationship Id="rId2" Type="http://schemas.openxmlformats.org/officeDocument/2006/relationships/image" Target="../media/image16.jpeg"/><Relationship Id="rId1" Type="http://schemas.openxmlformats.org/officeDocument/2006/relationships/slideLayout" Target="../slideLayouts/slideLayout23.xml"/><Relationship Id="rId5" Type="http://schemas.openxmlformats.org/officeDocument/2006/relationships/hyperlink" Target="http://insightextractor.com/2015/12/22/great-read-doing-data-science-at-twitter-datascience-analytics/" TargetMode="External"/><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6.jpeg"/><Relationship Id="rId1" Type="http://schemas.openxmlformats.org/officeDocument/2006/relationships/slideLayout" Target="../slideLayouts/slideLayout23.xml"/><Relationship Id="rId6" Type="http://schemas.openxmlformats.org/officeDocument/2006/relationships/hyperlink" Target="https://lrps.wgu.edu/provision/224568079" TargetMode="External"/><Relationship Id="rId5" Type="http://schemas.openxmlformats.org/officeDocument/2006/relationships/hyperlink" Target="https://westerngovernorsuniversity.sharepoint.com/sites/capstonearchives/excellence/Pages/GraduateITExcellence.aspx" TargetMode="External"/><Relationship Id="rId4" Type="http://schemas.openxmlformats.org/officeDocument/2006/relationships/hyperlink" Target="http://insightextractor.com/2015/12/22/great-read-doing-data-science-at-twitter-datascience-analytics/"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www.echop-a-sciences.org/difference-between-dissertation-proposal-a-prospectus" TargetMode="External"/><Relationship Id="rId2" Type="http://schemas.openxmlformats.org/officeDocument/2006/relationships/image" Target="../media/image16.jpeg"/><Relationship Id="rId1" Type="http://schemas.openxmlformats.org/officeDocument/2006/relationships/slideLayout" Target="../slideLayouts/slideLayout23.xml"/><Relationship Id="rId5" Type="http://schemas.openxmlformats.org/officeDocument/2006/relationships/hyperlink" Target="http://insightextractor.com/2015/12/22/great-read-doing-data-science-at-twitter-datascience-analytics/" TargetMode="Externa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1" name="Rectangle 50">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62" name="Straight Connector 52">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63" name="Rectangle 54">
            <a:extLst>
              <a:ext uri="{FF2B5EF4-FFF2-40B4-BE49-F238E27FC236}">
                <a16:creationId xmlns:a16="http://schemas.microsoft.com/office/drawing/2014/main" id="{E9BA134F-37B6-498A-B46D-040B86E5DA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64" name="Rectangle 56">
            <a:extLst>
              <a:ext uri="{FF2B5EF4-FFF2-40B4-BE49-F238E27FC236}">
                <a16:creationId xmlns:a16="http://schemas.microsoft.com/office/drawing/2014/main" id="{2BFE3F30-11E0-4842-8523-7222538C82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7547879"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65" name="Straight Connector 58">
            <a:extLst>
              <a:ext uri="{FF2B5EF4-FFF2-40B4-BE49-F238E27FC236}">
                <a16:creationId xmlns:a16="http://schemas.microsoft.com/office/drawing/2014/main" id="{67E7D319-545A-41CD-95DF-4DE4FA8A46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8268" y="2344202"/>
            <a:ext cx="54864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5" name="Picture 4" descr="Logo&#10;&#10;Description automatically generated">
            <a:extLst>
              <a:ext uri="{FF2B5EF4-FFF2-40B4-BE49-F238E27FC236}">
                <a16:creationId xmlns:a16="http://schemas.microsoft.com/office/drawing/2014/main" id="{1FC67E0B-5E80-4C8D-A7F5-E9A7A33665A2}"/>
              </a:ext>
            </a:extLst>
          </p:cNvPr>
          <p:cNvPicPr>
            <a:picLocks noChangeAspect="1"/>
          </p:cNvPicPr>
          <p:nvPr/>
        </p:nvPicPr>
        <p:blipFill>
          <a:blip r:embed="rId2"/>
          <a:stretch>
            <a:fillRect/>
          </a:stretch>
        </p:blipFill>
        <p:spPr>
          <a:xfrm>
            <a:off x="8251982" y="1770977"/>
            <a:ext cx="3294253" cy="3294253"/>
          </a:xfrm>
          <a:prstGeom prst="rect">
            <a:avLst/>
          </a:prstGeom>
        </p:spPr>
      </p:pic>
      <p:graphicFrame>
        <p:nvGraphicFramePr>
          <p:cNvPr id="4" name="TextBox 1">
            <a:extLst>
              <a:ext uri="{FF2B5EF4-FFF2-40B4-BE49-F238E27FC236}">
                <a16:creationId xmlns:a16="http://schemas.microsoft.com/office/drawing/2014/main" id="{C81F5E98-C52B-1F91-4BFE-3DC7648A8225}"/>
              </a:ext>
            </a:extLst>
          </p:cNvPr>
          <p:cNvGraphicFramePr/>
          <p:nvPr>
            <p:extLst>
              <p:ext uri="{D42A27DB-BD31-4B8C-83A1-F6EECF244321}">
                <p14:modId xmlns:p14="http://schemas.microsoft.com/office/powerpoint/2010/main" val="2034188002"/>
              </p:ext>
            </p:extLst>
          </p:nvPr>
        </p:nvGraphicFramePr>
        <p:xfrm>
          <a:off x="1097279" y="2505069"/>
          <a:ext cx="5977938" cy="33839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553757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990BAFCD-EA0A-47F4-8B00-AAB1E67A90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2475F14-EBDA-8F2F-6F46-DDE5DCE9FC3C}"/>
              </a:ext>
            </a:extLst>
          </p:cNvPr>
          <p:cNvPicPr>
            <a:picLocks noChangeAspect="1"/>
          </p:cNvPicPr>
          <p:nvPr/>
        </p:nvPicPr>
        <p:blipFill>
          <a:blip r:embed="rId2"/>
          <a:stretch>
            <a:fillRect/>
          </a:stretch>
        </p:blipFill>
        <p:spPr>
          <a:xfrm>
            <a:off x="927141" y="643538"/>
            <a:ext cx="10338818" cy="3618586"/>
          </a:xfrm>
          <a:prstGeom prst="rect">
            <a:avLst/>
          </a:prstGeom>
        </p:spPr>
      </p:pic>
      <p:sp>
        <p:nvSpPr>
          <p:cNvPr id="16" name="Rectangle 15">
            <a:extLst>
              <a:ext uri="{FF2B5EF4-FFF2-40B4-BE49-F238E27FC236}">
                <a16:creationId xmlns:a16="http://schemas.microsoft.com/office/drawing/2014/main" id="{2F9C61D6-37CC-4AD4-83C3-022D08874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4551037"/>
            <a:ext cx="12192000" cy="230696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Box 2">
            <a:extLst>
              <a:ext uri="{FF2B5EF4-FFF2-40B4-BE49-F238E27FC236}">
                <a16:creationId xmlns:a16="http://schemas.microsoft.com/office/drawing/2014/main" id="{456DAD77-B03A-77EC-8421-9E1FD7451806}"/>
              </a:ext>
            </a:extLst>
          </p:cNvPr>
          <p:cNvSpPr txBox="1"/>
          <p:nvPr/>
        </p:nvSpPr>
        <p:spPr>
          <a:xfrm>
            <a:off x="632900" y="4905662"/>
            <a:ext cx="7120839" cy="1541176"/>
          </a:xfrm>
          <a:prstGeom prst="rect">
            <a:avLst/>
          </a:prstGeom>
        </p:spPr>
        <p:txBody>
          <a:bodyPr vert="horz" lIns="91440" tIns="45720" rIns="91440" bIns="45720" rtlCol="0" anchor="ctr">
            <a:normAutofit/>
          </a:bodyPr>
          <a:lstStyle/>
          <a:p>
            <a:pPr algn="r">
              <a:lnSpc>
                <a:spcPct val="90000"/>
              </a:lnSpc>
              <a:spcBef>
                <a:spcPct val="0"/>
              </a:spcBef>
              <a:spcAft>
                <a:spcPts val="600"/>
              </a:spcAft>
            </a:pPr>
            <a:r>
              <a:rPr lang="en-US" sz="3200" spc="-50" dirty="0">
                <a:solidFill>
                  <a:srgbClr val="FFFFFF"/>
                </a:solidFill>
                <a:latin typeface="+mj-lt"/>
                <a:ea typeface="+mj-ea"/>
                <a:cs typeface="+mj-cs"/>
              </a:rPr>
              <a:t>https://www.kaggle.com/datasets</a:t>
            </a:r>
          </a:p>
        </p:txBody>
      </p:sp>
      <p:cxnSp>
        <p:nvCxnSpPr>
          <p:cNvPr id="18" name="Straight Connector 17">
            <a:extLst>
              <a:ext uri="{FF2B5EF4-FFF2-40B4-BE49-F238E27FC236}">
                <a16:creationId xmlns:a16="http://schemas.microsoft.com/office/drawing/2014/main" id="{2669285E-35F6-4010-B084-229A808458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47" y="5676251"/>
            <a:ext cx="1188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92408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DA9A7E-F292-9D78-346B-036862BB648E}"/>
              </a:ext>
            </a:extLst>
          </p:cNvPr>
          <p:cNvPicPr>
            <a:picLocks noChangeAspect="1"/>
          </p:cNvPicPr>
          <p:nvPr/>
        </p:nvPicPr>
        <p:blipFill>
          <a:blip r:embed="rId2"/>
          <a:stretch>
            <a:fillRect/>
          </a:stretch>
        </p:blipFill>
        <p:spPr>
          <a:xfrm>
            <a:off x="0" y="0"/>
            <a:ext cx="10519508" cy="5604292"/>
          </a:xfrm>
          <a:prstGeom prst="rect">
            <a:avLst/>
          </a:prstGeom>
        </p:spPr>
      </p:pic>
      <p:sp>
        <p:nvSpPr>
          <p:cNvPr id="5" name="TextBox 4">
            <a:extLst>
              <a:ext uri="{FF2B5EF4-FFF2-40B4-BE49-F238E27FC236}">
                <a16:creationId xmlns:a16="http://schemas.microsoft.com/office/drawing/2014/main" id="{ED5C6FF8-2108-3D58-9B73-3B88A4E4F9A4}"/>
              </a:ext>
            </a:extLst>
          </p:cNvPr>
          <p:cNvSpPr txBox="1"/>
          <p:nvPr/>
        </p:nvSpPr>
        <p:spPr>
          <a:xfrm>
            <a:off x="3047223" y="6488668"/>
            <a:ext cx="6097554" cy="369332"/>
          </a:xfrm>
          <a:prstGeom prst="rect">
            <a:avLst/>
          </a:prstGeom>
          <a:noFill/>
        </p:spPr>
        <p:txBody>
          <a:bodyPr wrap="square">
            <a:spAutoFit/>
          </a:bodyPr>
          <a:lstStyle/>
          <a:p>
            <a:r>
              <a:rPr lang="en-US">
                <a:solidFill>
                  <a:schemeClr val="bg1"/>
                </a:solidFill>
              </a:rPr>
              <a:t>https://github.com/topics/datasets</a:t>
            </a:r>
            <a:endParaRPr lang="en-US" dirty="0">
              <a:solidFill>
                <a:schemeClr val="bg1"/>
              </a:solidFill>
            </a:endParaRPr>
          </a:p>
        </p:txBody>
      </p:sp>
      <p:pic>
        <p:nvPicPr>
          <p:cNvPr id="7" name="Picture 6">
            <a:extLst>
              <a:ext uri="{FF2B5EF4-FFF2-40B4-BE49-F238E27FC236}">
                <a16:creationId xmlns:a16="http://schemas.microsoft.com/office/drawing/2014/main" id="{4D9A90D8-C8D9-B686-1655-FCCC64D97541}"/>
              </a:ext>
            </a:extLst>
          </p:cNvPr>
          <p:cNvPicPr>
            <a:picLocks noChangeAspect="1"/>
          </p:cNvPicPr>
          <p:nvPr/>
        </p:nvPicPr>
        <p:blipFill>
          <a:blip r:embed="rId3"/>
          <a:stretch>
            <a:fillRect/>
          </a:stretch>
        </p:blipFill>
        <p:spPr>
          <a:xfrm>
            <a:off x="7124700" y="793102"/>
            <a:ext cx="5067300" cy="6064898"/>
          </a:xfrm>
          <a:prstGeom prst="rect">
            <a:avLst/>
          </a:prstGeom>
        </p:spPr>
      </p:pic>
    </p:spTree>
    <p:extLst>
      <p:ext uri="{BB962C8B-B14F-4D97-AF65-F5344CB8AC3E}">
        <p14:creationId xmlns:p14="http://schemas.microsoft.com/office/powerpoint/2010/main" val="1987235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294BF7-1F73-4FB6-917A-06A8F78DD168}"/>
              </a:ext>
            </a:extLst>
          </p:cNvPr>
          <p:cNvSpPr txBox="1">
            <a:spLocks/>
          </p:cNvSpPr>
          <p:nvPr/>
        </p:nvSpPr>
        <p:spPr>
          <a:xfrm>
            <a:off x="5172074" y="286603"/>
            <a:ext cx="5983605" cy="145075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pPr>
              <a:spcAft>
                <a:spcPts val="600"/>
              </a:spcAft>
            </a:pPr>
            <a:r>
              <a:rPr lang="en-US" sz="4800"/>
              <a:t>Discovery</a:t>
            </a:r>
          </a:p>
        </p:txBody>
      </p:sp>
      <p:pic>
        <p:nvPicPr>
          <p:cNvPr id="6" name="Picture 5" descr="Angled shot of pen on a graph">
            <a:extLst>
              <a:ext uri="{FF2B5EF4-FFF2-40B4-BE49-F238E27FC236}">
                <a16:creationId xmlns:a16="http://schemas.microsoft.com/office/drawing/2014/main" id="{E69EC3A1-6985-E517-CE8A-68489A86CFEA}"/>
              </a:ext>
            </a:extLst>
          </p:cNvPr>
          <p:cNvPicPr>
            <a:picLocks noChangeAspect="1"/>
          </p:cNvPicPr>
          <p:nvPr/>
        </p:nvPicPr>
        <p:blipFill rotWithShape="1">
          <a:blip r:embed="rId2"/>
          <a:srcRect l="8978" r="46443" b="-1"/>
          <a:stretch/>
        </p:blipFill>
        <p:spPr>
          <a:xfrm>
            <a:off x="20" y="10"/>
            <a:ext cx="4580077" cy="6857990"/>
          </a:xfrm>
          <a:prstGeom prst="rect">
            <a:avLst/>
          </a:prstGeom>
        </p:spPr>
      </p:pic>
      <p:cxnSp>
        <p:nvCxnSpPr>
          <p:cNvPr id="16" name="Straight Connector 15">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0BE4881A-BE38-4405-B694-25A737F379D9}"/>
              </a:ext>
            </a:extLst>
          </p:cNvPr>
          <p:cNvSpPr txBox="1"/>
          <p:nvPr/>
        </p:nvSpPr>
        <p:spPr>
          <a:xfrm>
            <a:off x="5172074" y="2108201"/>
            <a:ext cx="5983606" cy="3760891"/>
          </a:xfrm>
          <a:prstGeom prst="rect">
            <a:avLst/>
          </a:prstGeom>
        </p:spPr>
        <p:txBody>
          <a:bodyPr vert="horz" lIns="0" tIns="45720" rIns="0" bIns="45720" rtlCol="0">
            <a:normAutofit fontScale="92500"/>
          </a:bodyPr>
          <a:lstStyle/>
          <a:p>
            <a:pPr marL="0" marR="0">
              <a:spcBef>
                <a:spcPts val="0"/>
              </a:spcBef>
              <a:spcAft>
                <a:spcPts val="0"/>
              </a:spcAft>
            </a:pPr>
            <a:r>
              <a:rPr lang="en-US" sz="1800" dirty="0">
                <a:effectLst/>
                <a:latin typeface="Calibri" panose="020F0502020204030204" pitchFamily="34" charset="0"/>
                <a:ea typeface="Calibri" panose="020F0502020204030204" pitchFamily="34" charset="0"/>
              </a:rPr>
              <a:t>You have learned how to solve business problems throughout the MSDA curriculum so that you are enabled to do the same in your Capstone.  The guidelines for the Data Analytics Graduate Capstone course require a student to demonstrate the "application of academic and professional abilities developed as a graduate student. The capstone challenges students to integrate skills and knowledge from several program domains into one project." As a result, it is highly recommended that your topic should resolve a current or perceived business problem. As stated, you want to exemplify what you have learned in your MSDA program to showcase your skills. Remember, your research topic exemplifies scholarship and research at the highest level and is significant and helpful to potential employers in identifying your abilities.  Your research will always be something you can look back on with pride.</a:t>
            </a:r>
          </a:p>
          <a:p>
            <a:pPr marL="0" marR="0">
              <a:spcBef>
                <a:spcPts val="0"/>
              </a:spcBef>
              <a:spcAft>
                <a:spcPts val="0"/>
              </a:spcAft>
            </a:pPr>
            <a:endParaRPr lang="en-US" sz="1800" dirty="0">
              <a:effectLst/>
              <a:latin typeface="Calibri" panose="020F0502020204030204" pitchFamily="34" charset="0"/>
              <a:ea typeface="Calibri" panose="020F0502020204030204" pitchFamily="34" charset="0"/>
            </a:endParaRPr>
          </a:p>
        </p:txBody>
      </p:sp>
      <p:pic>
        <p:nvPicPr>
          <p:cNvPr id="11" name="Picture 10" descr="A screenshot of a computer&#10;&#10;Description automatically generated with low confidence">
            <a:extLst>
              <a:ext uri="{FF2B5EF4-FFF2-40B4-BE49-F238E27FC236}">
                <a16:creationId xmlns:a16="http://schemas.microsoft.com/office/drawing/2014/main" id="{17A8D0FF-60AF-4983-BE15-E1C4DBCCF95A}"/>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8581315" y="-3325"/>
            <a:ext cx="3439864" cy="1850647"/>
          </a:xfrm>
          <a:prstGeom prst="rect">
            <a:avLst/>
          </a:prstGeom>
        </p:spPr>
      </p:pic>
    </p:spTree>
    <p:extLst>
      <p:ext uri="{BB962C8B-B14F-4D97-AF65-F5344CB8AC3E}">
        <p14:creationId xmlns:p14="http://schemas.microsoft.com/office/powerpoint/2010/main" val="34858827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294BF7-1F73-4FB6-917A-06A8F78DD168}"/>
              </a:ext>
            </a:extLst>
          </p:cNvPr>
          <p:cNvSpPr txBox="1">
            <a:spLocks/>
          </p:cNvSpPr>
          <p:nvPr/>
        </p:nvSpPr>
        <p:spPr>
          <a:xfrm>
            <a:off x="5172074" y="286604"/>
            <a:ext cx="5983605" cy="702304"/>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pPr>
              <a:spcAft>
                <a:spcPts val="600"/>
              </a:spcAft>
            </a:pPr>
            <a:r>
              <a:rPr lang="en-US" sz="4800" dirty="0"/>
              <a:t>Discovery</a:t>
            </a:r>
          </a:p>
        </p:txBody>
      </p:sp>
      <p:pic>
        <p:nvPicPr>
          <p:cNvPr id="6" name="Picture 5" descr="Angled shot of pen on a graph">
            <a:extLst>
              <a:ext uri="{FF2B5EF4-FFF2-40B4-BE49-F238E27FC236}">
                <a16:creationId xmlns:a16="http://schemas.microsoft.com/office/drawing/2014/main" id="{E69EC3A1-6985-E517-CE8A-68489A86CFEA}"/>
              </a:ext>
            </a:extLst>
          </p:cNvPr>
          <p:cNvPicPr>
            <a:picLocks noChangeAspect="1"/>
          </p:cNvPicPr>
          <p:nvPr/>
        </p:nvPicPr>
        <p:blipFill rotWithShape="1">
          <a:blip r:embed="rId2"/>
          <a:srcRect l="8978" r="46443" b="-1"/>
          <a:stretch/>
        </p:blipFill>
        <p:spPr>
          <a:xfrm>
            <a:off x="20" y="10"/>
            <a:ext cx="4580077" cy="6857990"/>
          </a:xfrm>
          <a:prstGeom prst="rect">
            <a:avLst/>
          </a:prstGeom>
        </p:spPr>
      </p:pic>
      <p:cxnSp>
        <p:nvCxnSpPr>
          <p:cNvPr id="16" name="Straight Connector 15">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0BE4881A-BE38-4405-B694-25A737F379D9}"/>
              </a:ext>
            </a:extLst>
          </p:cNvPr>
          <p:cNvSpPr txBox="1"/>
          <p:nvPr/>
        </p:nvSpPr>
        <p:spPr>
          <a:xfrm>
            <a:off x="5293956" y="2085001"/>
            <a:ext cx="6184184" cy="4364757"/>
          </a:xfrm>
          <a:prstGeom prst="rect">
            <a:avLst/>
          </a:prstGeom>
        </p:spPr>
        <p:txBody>
          <a:bodyPr vert="horz" lIns="0" tIns="45720" rIns="0" bIns="45720" rtlCol="0">
            <a:normAutofit fontScale="92500" lnSpcReduction="10000"/>
          </a:bodyPr>
          <a:lstStyle/>
          <a:p>
            <a:pPr marL="0" marR="0">
              <a:spcBef>
                <a:spcPts val="0"/>
              </a:spcBef>
              <a:spcAft>
                <a:spcPts val="0"/>
              </a:spcAft>
            </a:pPr>
            <a:r>
              <a:rPr lang="en-US" sz="1800" dirty="0">
                <a:effectLst/>
                <a:latin typeface="Calibri" panose="020F0502020204030204" pitchFamily="34" charset="0"/>
                <a:ea typeface="Calibri" panose="020F0502020204030204" pitchFamily="34" charset="0"/>
              </a:rPr>
              <a:t>Be prepared to discuss answers to the Proposal Questions.  Following is another quotation from the course (p. 9):</a:t>
            </a:r>
          </a:p>
          <a:p>
            <a:pPr marL="0" marR="0">
              <a:spcBef>
                <a:spcPts val="0"/>
              </a:spcBef>
              <a:spcAft>
                <a:spcPts val="0"/>
              </a:spcAft>
            </a:pPr>
            <a:r>
              <a:rPr lang="en-US" sz="1800" dirty="0">
                <a:effectLst/>
                <a:latin typeface="Calibri" panose="020F0502020204030204" pitchFamily="34" charset="0"/>
                <a:ea typeface="Calibri" panose="020F0502020204030204" pitchFamily="34" charset="0"/>
              </a:rPr>
              <a:t>“For your capstone in Task 1 you will identify an original, </a:t>
            </a:r>
            <a:r>
              <a:rPr lang="en-US" sz="1800" i="1" dirty="0">
                <a:effectLst/>
                <a:latin typeface="Calibri" panose="020F0502020204030204" pitchFamily="34" charset="0"/>
                <a:ea typeface="Calibri" panose="020F0502020204030204" pitchFamily="34" charset="0"/>
              </a:rPr>
              <a:t>real-data research</a:t>
            </a:r>
            <a:r>
              <a:rPr lang="en-US" sz="1800" dirty="0">
                <a:effectLst/>
                <a:latin typeface="Calibri" panose="020F0502020204030204" pitchFamily="34" charset="0"/>
                <a:ea typeface="Calibri" panose="020F0502020204030204" pitchFamily="34" charset="0"/>
              </a:rPr>
              <a:t> </a:t>
            </a:r>
            <a:r>
              <a:rPr lang="en-US" sz="1800" i="1" dirty="0">
                <a:effectLst/>
                <a:latin typeface="Calibri" panose="020F0502020204030204" pitchFamily="34" charset="0"/>
                <a:ea typeface="Calibri" panose="020F0502020204030204" pitchFamily="34" charset="0"/>
              </a:rPr>
              <a:t>question</a:t>
            </a:r>
            <a:r>
              <a:rPr lang="en-US" sz="1800" dirty="0">
                <a:effectLst/>
                <a:latin typeface="Calibri" panose="020F0502020204030204" pitchFamily="34" charset="0"/>
                <a:ea typeface="Calibri" panose="020F0502020204030204" pitchFamily="34" charset="0"/>
              </a:rPr>
              <a:t> and propose a project to address it. In later tasks you will be asked to gather, analyze, and present data related to your research question, so it’s important to select a question that can support the tasks to follow. Your capstone proposal in this first task serves the purpose of organizing your ideas for the entire project. In order to start the capstone project, you must first discuss your project ideas and potential research question with a course instructor. “</a:t>
            </a:r>
          </a:p>
          <a:p>
            <a:pPr marL="0" marR="0">
              <a:spcBef>
                <a:spcPts val="0"/>
              </a:spcBef>
              <a:spcAft>
                <a:spcPts val="0"/>
              </a:spcAft>
            </a:pPr>
            <a:r>
              <a:rPr lang="en-US" sz="1800" b="1" dirty="0">
                <a:effectLst/>
                <a:latin typeface="Calibri" panose="020F0502020204030204" pitchFamily="34" charset="0"/>
                <a:ea typeface="Calibri" panose="020F0502020204030204" pitchFamily="34" charset="0"/>
              </a:rPr>
              <a:t>After an agreement is reached</a:t>
            </a:r>
            <a:r>
              <a:rPr lang="en-US" sz="1800" dirty="0">
                <a:effectLst/>
                <a:latin typeface="Calibri" panose="020F0502020204030204" pitchFamily="34" charset="0"/>
                <a:ea typeface="Calibri" panose="020F0502020204030204" pitchFamily="34" charset="0"/>
              </a:rPr>
              <a:t>, you will complete the "Data Analytics Capstone Topic Approval Form" and send it to the course instructor, who will digitally sign it. The course instructor will then "lock" the document to prevent further changes and return the locked document to you. At the completion of this task you will upload the completed form, signed and locked by the </a:t>
            </a:r>
            <a:r>
              <a:rPr lang="en-US" sz="1800">
                <a:effectLst/>
                <a:latin typeface="Calibri" panose="020F0502020204030204" pitchFamily="34" charset="0"/>
                <a:ea typeface="Calibri" panose="020F0502020204030204" pitchFamily="34" charset="0"/>
              </a:rPr>
              <a:t>course instructor, </a:t>
            </a:r>
            <a:r>
              <a:rPr lang="en-US" sz="1800" dirty="0">
                <a:effectLst/>
                <a:latin typeface="Calibri" panose="020F0502020204030204" pitchFamily="34" charset="0"/>
                <a:ea typeface="Calibri" panose="020F0502020204030204" pitchFamily="34" charset="0"/>
              </a:rPr>
              <a:t>along with the Release Form, which you sign electronically.  The second page of the Release is only required if using employer data.</a:t>
            </a:r>
          </a:p>
          <a:p>
            <a:pPr marL="0" marR="0">
              <a:spcBef>
                <a:spcPts val="0"/>
              </a:spcBef>
              <a:spcAft>
                <a:spcPts val="0"/>
              </a:spcAft>
            </a:pPr>
            <a:endParaRPr lang="en-US" sz="1800" dirty="0">
              <a:effectLst/>
              <a:latin typeface="Calibri" panose="020F0502020204030204" pitchFamily="34" charset="0"/>
              <a:ea typeface="Calibri" panose="020F0502020204030204" pitchFamily="34" charset="0"/>
            </a:endParaRPr>
          </a:p>
        </p:txBody>
      </p:sp>
      <p:sp>
        <p:nvSpPr>
          <p:cNvPr id="3" name="TextBox 2">
            <a:extLst>
              <a:ext uri="{FF2B5EF4-FFF2-40B4-BE49-F238E27FC236}">
                <a16:creationId xmlns:a16="http://schemas.microsoft.com/office/drawing/2014/main" id="{8B6EB574-1C9B-459B-9EE6-1F4D2811A1AF}"/>
              </a:ext>
            </a:extLst>
          </p:cNvPr>
          <p:cNvSpPr txBox="1"/>
          <p:nvPr/>
        </p:nvSpPr>
        <p:spPr>
          <a:xfrm>
            <a:off x="10271960" y="6294574"/>
            <a:ext cx="1517980" cy="369332"/>
          </a:xfrm>
          <a:prstGeom prst="rect">
            <a:avLst/>
          </a:prstGeom>
          <a:noFill/>
        </p:spPr>
        <p:txBody>
          <a:bodyPr wrap="none" rtlCol="0">
            <a:spAutoFit/>
          </a:bodyPr>
          <a:lstStyle/>
          <a:p>
            <a:r>
              <a:rPr lang="en-US" dirty="0">
                <a:hlinkClick r:id="rId3"/>
              </a:rPr>
              <a:t>Release Form</a:t>
            </a:r>
            <a:endParaRPr lang="en-US" dirty="0"/>
          </a:p>
        </p:txBody>
      </p:sp>
    </p:spTree>
    <p:extLst>
      <p:ext uri="{BB962C8B-B14F-4D97-AF65-F5344CB8AC3E}">
        <p14:creationId xmlns:p14="http://schemas.microsoft.com/office/powerpoint/2010/main" val="4636782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294BF7-1F73-4FB6-917A-06A8F78DD168}"/>
              </a:ext>
            </a:extLst>
          </p:cNvPr>
          <p:cNvSpPr txBox="1">
            <a:spLocks/>
          </p:cNvSpPr>
          <p:nvPr/>
        </p:nvSpPr>
        <p:spPr>
          <a:xfrm>
            <a:off x="5172074" y="286604"/>
            <a:ext cx="5983605" cy="702304"/>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pPr>
              <a:spcAft>
                <a:spcPts val="600"/>
              </a:spcAft>
            </a:pPr>
            <a:r>
              <a:rPr lang="en-US" sz="4800" dirty="0"/>
              <a:t>Refining</a:t>
            </a:r>
          </a:p>
        </p:txBody>
      </p:sp>
      <p:pic>
        <p:nvPicPr>
          <p:cNvPr id="6" name="Picture 5" descr="Angled shot of pen on a graph">
            <a:extLst>
              <a:ext uri="{FF2B5EF4-FFF2-40B4-BE49-F238E27FC236}">
                <a16:creationId xmlns:a16="http://schemas.microsoft.com/office/drawing/2014/main" id="{E69EC3A1-6985-E517-CE8A-68489A86CFEA}"/>
              </a:ext>
            </a:extLst>
          </p:cNvPr>
          <p:cNvPicPr>
            <a:picLocks noChangeAspect="1"/>
          </p:cNvPicPr>
          <p:nvPr/>
        </p:nvPicPr>
        <p:blipFill rotWithShape="1">
          <a:blip r:embed="rId2"/>
          <a:srcRect l="8978" r="46443" b="-1"/>
          <a:stretch/>
        </p:blipFill>
        <p:spPr>
          <a:xfrm>
            <a:off x="20" y="10"/>
            <a:ext cx="4580077" cy="6857990"/>
          </a:xfrm>
          <a:prstGeom prst="rect">
            <a:avLst/>
          </a:prstGeom>
        </p:spPr>
      </p:pic>
      <p:cxnSp>
        <p:nvCxnSpPr>
          <p:cNvPr id="16" name="Straight Connector 15">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0BE4881A-BE38-4405-B694-25A737F379D9}"/>
              </a:ext>
            </a:extLst>
          </p:cNvPr>
          <p:cNvSpPr txBox="1"/>
          <p:nvPr/>
        </p:nvSpPr>
        <p:spPr>
          <a:xfrm>
            <a:off x="5293956" y="2085002"/>
            <a:ext cx="6184184" cy="2683644"/>
          </a:xfrm>
          <a:prstGeom prst="rect">
            <a:avLst/>
          </a:prstGeom>
        </p:spPr>
        <p:txBody>
          <a:bodyPr vert="horz" lIns="0" tIns="45720" rIns="0" bIns="45720" rtlCol="0">
            <a:normAutofit/>
          </a:bodyPr>
          <a:lstStyle/>
          <a:p>
            <a:pPr marL="0" marR="0">
              <a:spcBef>
                <a:spcPts val="0"/>
              </a:spcBef>
              <a:spcAft>
                <a:spcPts val="0"/>
              </a:spcAft>
            </a:pPr>
            <a:r>
              <a:rPr lang="en-US" sz="1800" dirty="0">
                <a:effectLst/>
                <a:latin typeface="Calibri" panose="020F0502020204030204" pitchFamily="34" charset="0"/>
                <a:ea typeface="Calibri" panose="020F0502020204030204" pitchFamily="34" charset="0"/>
              </a:rPr>
              <a:t>The rubric for Task 1 provides detailed criteria that will be used to evaluate your work. Be sure to refer to the rubric in </a:t>
            </a:r>
            <a:r>
              <a:rPr lang="en-US" sz="1800" dirty="0" err="1">
                <a:effectLst/>
                <a:latin typeface="Calibri" panose="020F0502020204030204" pitchFamily="34" charset="0"/>
                <a:ea typeface="Calibri" panose="020F0502020204030204" pitchFamily="34" charset="0"/>
              </a:rPr>
              <a:t>Taskstream</a:t>
            </a:r>
            <a:r>
              <a:rPr lang="en-US" sz="1800" dirty="0">
                <a:effectLst/>
                <a:latin typeface="Calibri" panose="020F0502020204030204" pitchFamily="34" charset="0"/>
                <a:ea typeface="Calibri" panose="020F0502020204030204" pitchFamily="34" charset="0"/>
              </a:rPr>
              <a:t> [EMA] as you are creating the elements of your proposal to keep your project on track.”</a:t>
            </a:r>
          </a:p>
          <a:p>
            <a:pPr marL="0" marR="0">
              <a:spcBef>
                <a:spcPts val="0"/>
              </a:spcBef>
              <a:spcAft>
                <a:spcPts val="0"/>
              </a:spcAft>
            </a:pPr>
            <a:r>
              <a:rPr lang="en-US" sz="1800" dirty="0">
                <a:effectLst/>
                <a:latin typeface="Calibri" panose="020F0502020204030204" pitchFamily="34" charset="0"/>
                <a:ea typeface="Calibri" panose="020F0502020204030204" pitchFamily="34" charset="0"/>
              </a:rPr>
              <a:t>Keep in mind these final questions:</a:t>
            </a:r>
          </a:p>
          <a:p>
            <a:pPr marL="342900" marR="0" lvl="0" indent="-342900">
              <a:spcAft>
                <a:spcPts val="0"/>
              </a:spcAft>
              <a:buFont typeface="+mj-lt"/>
              <a:buAutoNum type="arabicPeriod"/>
              <a:tabLst>
                <a:tab pos="457200" algn="l"/>
              </a:tabLst>
            </a:pPr>
            <a:r>
              <a:rPr lang="en-US" sz="1800" dirty="0">
                <a:effectLst/>
                <a:latin typeface="Calibri" panose="020F0502020204030204" pitchFamily="34" charset="0"/>
                <a:ea typeface="Times New Roman" panose="02020603050405020304" pitchFamily="18" charset="0"/>
              </a:rPr>
              <a:t>Will your subject exemplify your best ability in solving a business data analytics problem?  </a:t>
            </a:r>
            <a:endParaRPr lang="en-US" sz="1800" dirty="0">
              <a:effectLst/>
              <a:latin typeface="Calibri" panose="020F0502020204030204" pitchFamily="34" charset="0"/>
              <a:ea typeface="Calibri" panose="020F0502020204030204" pitchFamily="34" charset="0"/>
            </a:endParaRPr>
          </a:p>
          <a:p>
            <a:pPr marL="342900" marR="0" lvl="0" indent="-342900">
              <a:spcAft>
                <a:spcPts val="0"/>
              </a:spcAft>
              <a:buFont typeface="+mj-lt"/>
              <a:buAutoNum type="arabicPeriod"/>
              <a:tabLst>
                <a:tab pos="457200" algn="l"/>
              </a:tabLst>
            </a:pPr>
            <a:r>
              <a:rPr lang="en-US" sz="1800" dirty="0">
                <a:effectLst/>
                <a:latin typeface="Calibri" panose="020F0502020204030204" pitchFamily="34" charset="0"/>
                <a:ea typeface="Times New Roman" panose="02020603050405020304" pitchFamily="18" charset="0"/>
              </a:rPr>
              <a:t>Will it impress current or potential employers looking for candidates skilled with a Master’s degree in Data Analytics? </a:t>
            </a:r>
            <a:endParaRPr lang="en-US" sz="1800" dirty="0">
              <a:effectLst/>
              <a:latin typeface="Calibri" panose="020F0502020204030204" pitchFamily="34" charset="0"/>
              <a:ea typeface="Calibri" panose="020F0502020204030204" pitchFamily="34" charset="0"/>
            </a:endParaRPr>
          </a:p>
          <a:p>
            <a:pPr marL="0" marR="0">
              <a:spcBef>
                <a:spcPts val="0"/>
              </a:spcBef>
              <a:spcAft>
                <a:spcPts val="0"/>
              </a:spcAft>
            </a:pPr>
            <a:endParaRPr lang="en-US" sz="1800" dirty="0">
              <a:effectLst/>
              <a:latin typeface="Calibri" panose="020F0502020204030204" pitchFamily="34" charset="0"/>
              <a:ea typeface="Calibri" panose="020F0502020204030204" pitchFamily="34" charset="0"/>
            </a:endParaRPr>
          </a:p>
        </p:txBody>
      </p:sp>
      <p:sp>
        <p:nvSpPr>
          <p:cNvPr id="5" name="TextBox 4">
            <a:extLst>
              <a:ext uri="{FF2B5EF4-FFF2-40B4-BE49-F238E27FC236}">
                <a16:creationId xmlns:a16="http://schemas.microsoft.com/office/drawing/2014/main" id="{863430C0-FDF9-4333-B84A-833ADC5A5AB1}"/>
              </a:ext>
            </a:extLst>
          </p:cNvPr>
          <p:cNvSpPr txBox="1"/>
          <p:nvPr/>
        </p:nvSpPr>
        <p:spPr>
          <a:xfrm>
            <a:off x="7846142" y="5692877"/>
            <a:ext cx="3453189" cy="369332"/>
          </a:xfrm>
          <a:prstGeom prst="rect">
            <a:avLst/>
          </a:prstGeom>
          <a:noFill/>
        </p:spPr>
        <p:txBody>
          <a:bodyPr wrap="none" rtlCol="0">
            <a:spAutoFit/>
          </a:bodyPr>
          <a:lstStyle/>
          <a:p>
            <a:r>
              <a:rPr lang="en-US" dirty="0">
                <a:hlinkClick r:id="rId3"/>
              </a:rPr>
              <a:t>Capstone Proposal Approval Form</a:t>
            </a:r>
            <a:endParaRPr lang="en-US" dirty="0"/>
          </a:p>
        </p:txBody>
      </p:sp>
      <p:pic>
        <p:nvPicPr>
          <p:cNvPr id="8" name="Picture 7" descr="A picture containing text, person, person, indoor&#10;&#10;Description automatically generated">
            <a:extLst>
              <a:ext uri="{FF2B5EF4-FFF2-40B4-BE49-F238E27FC236}">
                <a16:creationId xmlns:a16="http://schemas.microsoft.com/office/drawing/2014/main" id="{3117122D-7B76-4A1A-806C-E270B529A0F5}"/>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8771043" y="188954"/>
            <a:ext cx="3047442" cy="1599907"/>
          </a:xfrm>
          <a:prstGeom prst="rect">
            <a:avLst/>
          </a:prstGeom>
        </p:spPr>
      </p:pic>
    </p:spTree>
    <p:extLst>
      <p:ext uri="{BB962C8B-B14F-4D97-AF65-F5344CB8AC3E}">
        <p14:creationId xmlns:p14="http://schemas.microsoft.com/office/powerpoint/2010/main" val="26425897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2052" name="Picture 4" descr="Research design and Proposal Writing">
            <a:extLst>
              <a:ext uri="{FF2B5EF4-FFF2-40B4-BE49-F238E27FC236}">
                <a16:creationId xmlns:a16="http://schemas.microsoft.com/office/drawing/2014/main" id="{A8BF1322-0B89-4807-A97C-C80680A380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0350" y="0"/>
            <a:ext cx="996696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90270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6F8D93E-7D12-5E2F-1572-9232C61E29C6}"/>
              </a:ext>
            </a:extLst>
          </p:cNvPr>
          <p:cNvSpPr txBox="1"/>
          <p:nvPr/>
        </p:nvSpPr>
        <p:spPr>
          <a:xfrm>
            <a:off x="982494" y="0"/>
            <a:ext cx="9144000" cy="6555641"/>
          </a:xfrm>
          <a:prstGeom prst="rect">
            <a:avLst/>
          </a:prstGeom>
          <a:noFill/>
        </p:spPr>
        <p:txBody>
          <a:bodyPr wrap="square">
            <a:spAutoFit/>
          </a:bodyPr>
          <a:lstStyle/>
          <a:p>
            <a:pPr marL="0" marR="0">
              <a:spcBef>
                <a:spcPts val="0"/>
              </a:spcBef>
              <a:spcAft>
                <a:spcPts val="0"/>
              </a:spcAft>
            </a:pPr>
            <a:r>
              <a:rPr lang="en-US" sz="1800" b="1" dirty="0">
                <a:effectLst/>
                <a:latin typeface="Calibri" panose="020F0502020204030204" pitchFamily="34" charset="0"/>
                <a:ea typeface="Calibri" panose="020F0502020204030204" pitchFamily="34" charset="0"/>
              </a:rPr>
              <a:t>Edits and Commentary – Most commonly missed important details</a:t>
            </a:r>
            <a:endParaRPr lang="en-US" sz="1800" dirty="0">
              <a:effectLst/>
              <a:latin typeface="Calibri" panose="020F0502020204030204" pitchFamily="34" charset="0"/>
              <a:ea typeface="Calibri" panose="020F0502020204030204" pitchFamily="34" charset="0"/>
            </a:endParaRPr>
          </a:p>
          <a:p>
            <a:pPr marL="0" marR="0">
              <a:spcBef>
                <a:spcPts val="0"/>
              </a:spcBef>
              <a:spcAft>
                <a:spcPts val="0"/>
              </a:spcAft>
            </a:pPr>
            <a:r>
              <a:rPr lang="en-US" sz="1800" dirty="0">
                <a:effectLst/>
                <a:latin typeface="Calibri" panose="020F0502020204030204" pitchFamily="34" charset="0"/>
                <a:ea typeface="Calibri" panose="020F0502020204030204" pitchFamily="34" charset="0"/>
              </a:rPr>
              <a:t> </a:t>
            </a: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Depersonalize your Proposal.  Eliminate the use of personal pronouns such as  “I, me, my, we, ours, …”</a:t>
            </a:r>
            <a:endParaRPr lang="en-US" sz="1600" b="1"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Spelling and capitalization.  Be consistent.</a:t>
            </a:r>
            <a:endParaRPr lang="en-US" sz="1600" b="1"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Research Question.  Rewrite as discussed.</a:t>
            </a:r>
            <a:endParaRPr lang="en-US" sz="1600" b="1"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Hypotheses.  What is your criteria?</a:t>
            </a:r>
            <a:endParaRPr lang="en-US" sz="1600" b="1"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Context.  Missing contribution sentence.</a:t>
            </a:r>
            <a:endParaRPr lang="en-US" sz="1600" b="1"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Context.  Missing what the study will do.</a:t>
            </a:r>
            <a:endParaRPr lang="en-US" sz="1600" b="1"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Context.  Missing study.  Missing intext citation. What significant variables did they find?  What were the conclusions of the study?</a:t>
            </a:r>
            <a:endParaRPr lang="en-US" sz="1600" b="1"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Data.  Missing data table.</a:t>
            </a:r>
            <a:endParaRPr lang="en-US" sz="1600" b="1"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Data.  Missing intext citation.</a:t>
            </a:r>
            <a:endParaRPr lang="en-US" sz="1600" b="1"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Data.  Missing number of data rows. APA-style, use a comma to separate numbers every three digits.</a:t>
            </a:r>
            <a:endParaRPr lang="en-US" sz="1600" b="1"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Data.  Missing limitations and delimitations of the study.</a:t>
            </a:r>
            <a:endParaRPr lang="en-US" sz="1600" b="1"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Data Gathering. Describe your data treatment.</a:t>
            </a:r>
            <a:endParaRPr lang="en-US" sz="1600" b="1"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Data Gathering.  Are you imputing missing values?</a:t>
            </a:r>
            <a:endParaRPr lang="en-US" sz="1600" b="1"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Data Gathering.  How are you cleaning the data?  Are you adding columns?  Why or Why not?</a:t>
            </a:r>
            <a:endParaRPr lang="en-US" sz="1600" b="1"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Data Gathering.  What is the overall data sparsity percentage.</a:t>
            </a:r>
            <a:endParaRPr lang="en-US" sz="1600" b="1"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Data Gathering.  Missing intext citation.</a:t>
            </a:r>
            <a:endParaRPr lang="en-US" sz="1600" b="1"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Data Analytics.  What normality test will be used?</a:t>
            </a:r>
            <a:endParaRPr lang="en-US" sz="1600" b="1"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Data Analytics.  What are the goals and expectations of the study?</a:t>
            </a:r>
            <a:endParaRPr lang="en-US" sz="1600" b="1"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Data Analytics.  Missing intext citation.</a:t>
            </a:r>
            <a:endParaRPr lang="en-US" sz="1600" b="1"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Data Analytics.  What </a:t>
            </a:r>
            <a:r>
              <a:rPr lang="en-US" sz="1600" b="1" dirty="0">
                <a:latin typeface="Calibri" panose="020F0502020204030204" pitchFamily="34" charset="0"/>
                <a:ea typeface="Times New Roman" panose="02020603050405020304" pitchFamily="18" charset="0"/>
              </a:rPr>
              <a:t>does</a:t>
            </a:r>
            <a:r>
              <a:rPr lang="en-US" sz="1600" b="1" dirty="0">
                <a:effectLst/>
                <a:latin typeface="Calibri" panose="020F0502020204030204" pitchFamily="34" charset="0"/>
                <a:ea typeface="Times New Roman" panose="02020603050405020304" pitchFamily="18" charset="0"/>
              </a:rPr>
              <a:t> your presentation layer consist of?</a:t>
            </a:r>
            <a:endParaRPr lang="en-US" sz="1600" b="1"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Justification.  What are the two citations supporting Python v. R and Python v. SAS?</a:t>
            </a:r>
            <a:endParaRPr lang="en-US" sz="1600" b="1"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Project Outcome.  Missing support sentence with citation.</a:t>
            </a:r>
            <a:endParaRPr lang="en-US" sz="1600" b="1"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mj-lt"/>
              <a:buAutoNum type="arabicPeriod"/>
            </a:pPr>
            <a:r>
              <a:rPr lang="en-US" sz="1600" b="1" dirty="0">
                <a:effectLst/>
                <a:latin typeface="Calibri" panose="020F0502020204030204" pitchFamily="34" charset="0"/>
                <a:ea typeface="Times New Roman" panose="02020603050405020304" pitchFamily="18" charset="0"/>
              </a:rPr>
              <a:t>Sources.  Must follow APA-style.</a:t>
            </a:r>
            <a:endParaRPr lang="en-US" sz="1600" b="1"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38519561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294BF7-1F73-4FB6-917A-06A8F78DD168}"/>
              </a:ext>
            </a:extLst>
          </p:cNvPr>
          <p:cNvSpPr txBox="1">
            <a:spLocks/>
          </p:cNvSpPr>
          <p:nvPr/>
        </p:nvSpPr>
        <p:spPr>
          <a:xfrm>
            <a:off x="5172074" y="286604"/>
            <a:ext cx="5983605" cy="702304"/>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pPr>
              <a:spcAft>
                <a:spcPts val="600"/>
              </a:spcAft>
            </a:pPr>
            <a:r>
              <a:rPr lang="en-US" sz="4800" dirty="0"/>
              <a:t>Refining</a:t>
            </a:r>
          </a:p>
        </p:txBody>
      </p:sp>
      <p:pic>
        <p:nvPicPr>
          <p:cNvPr id="6" name="Picture 5" descr="Angled shot of pen on a graph">
            <a:extLst>
              <a:ext uri="{FF2B5EF4-FFF2-40B4-BE49-F238E27FC236}">
                <a16:creationId xmlns:a16="http://schemas.microsoft.com/office/drawing/2014/main" id="{E69EC3A1-6985-E517-CE8A-68489A86CFEA}"/>
              </a:ext>
            </a:extLst>
          </p:cNvPr>
          <p:cNvPicPr>
            <a:picLocks noChangeAspect="1"/>
          </p:cNvPicPr>
          <p:nvPr/>
        </p:nvPicPr>
        <p:blipFill rotWithShape="1">
          <a:blip r:embed="rId2"/>
          <a:srcRect l="8978" r="46443" b="-1"/>
          <a:stretch/>
        </p:blipFill>
        <p:spPr>
          <a:xfrm>
            <a:off x="20" y="10"/>
            <a:ext cx="4580077" cy="6857990"/>
          </a:xfrm>
          <a:prstGeom prst="rect">
            <a:avLst/>
          </a:prstGeom>
        </p:spPr>
      </p:pic>
      <p:cxnSp>
        <p:nvCxnSpPr>
          <p:cNvPr id="16" name="Straight Connector 15">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0BE4881A-BE38-4405-B694-25A737F379D9}"/>
              </a:ext>
            </a:extLst>
          </p:cNvPr>
          <p:cNvSpPr txBox="1"/>
          <p:nvPr/>
        </p:nvSpPr>
        <p:spPr>
          <a:xfrm>
            <a:off x="5293955" y="2127452"/>
            <a:ext cx="6316407" cy="3226834"/>
          </a:xfrm>
          <a:prstGeom prst="rect">
            <a:avLst/>
          </a:prstGeom>
        </p:spPr>
        <p:txBody>
          <a:bodyPr vert="horz" lIns="0" tIns="45720" rIns="0" bIns="45720" rtlCol="0">
            <a:normAutofit fontScale="92500" lnSpcReduction="20000"/>
          </a:bodyPr>
          <a:lstStyle/>
          <a:p>
            <a:pPr marL="0" marR="0">
              <a:lnSpc>
                <a:spcPct val="107000"/>
              </a:lnSpc>
              <a:spcBef>
                <a:spcPts val="0"/>
              </a:spcBef>
              <a:spcAft>
                <a:spcPts val="800"/>
              </a:spcAft>
            </a:pPr>
            <a:r>
              <a:rPr lang="en-US" sz="2900" dirty="0">
                <a:effectLst/>
                <a:latin typeface="Calibri" panose="020F0502020204030204" pitchFamily="34" charset="0"/>
                <a:ea typeface="Times New Roman" panose="02020603050405020304" pitchFamily="18" charset="0"/>
                <a:cs typeface="Times New Roman" panose="02020603050405020304" pitchFamily="18" charset="0"/>
              </a:rPr>
              <a:t>Capstone Proposal Videos.</a:t>
            </a:r>
          </a:p>
          <a:p>
            <a:pPr marL="0" marR="0">
              <a:lnSpc>
                <a:spcPct val="107000"/>
              </a:lnSpc>
              <a:spcBef>
                <a:spcPts val="0"/>
              </a:spcBef>
              <a:spcAft>
                <a:spcPts val="800"/>
              </a:spcAft>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Introduction: </a:t>
            </a:r>
            <a:r>
              <a:rPr lang="en-US" sz="1800" u="sng"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hlinkClick r:id="rId3"/>
              </a:rPr>
              <a:t>Introduction Video</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a:t>
            </a:r>
          </a:p>
          <a:p>
            <a:pPr marL="0" marR="0">
              <a:lnSpc>
                <a:spcPct val="107000"/>
              </a:lnSpc>
              <a:spcBef>
                <a:spcPts val="0"/>
              </a:spcBef>
              <a:spcAft>
                <a:spcPts val="800"/>
              </a:spcAft>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Part 1:  </a:t>
            </a:r>
            <a:r>
              <a:rPr lang="en-US" sz="1800" u="sng"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hlinkClick r:id="rId4"/>
              </a:rPr>
              <a:t>Completing the Proposal Form - Part One</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en-US" sz="1800" dirty="0">
                <a:effectLst/>
                <a:latin typeface="Calibri" panose="020F0502020204030204" pitchFamily="34" charset="0"/>
                <a:ea typeface="Times New Roman" panose="02020603050405020304" pitchFamily="18" charset="0"/>
                <a:cs typeface="Times New Roman" panose="02020603050405020304" pitchFamily="18" charset="0"/>
                <a:hlinkClick r:id="rId5"/>
              </a:rPr>
              <a:t>PowerPoint Proposal Form - Part One</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Part 2: </a:t>
            </a:r>
            <a:r>
              <a:rPr lang="en-US" sz="1800" u="sng"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hlinkClick r:id="rId6"/>
              </a:rPr>
              <a:t>Completing the Proposal Form - Part Two</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en-US" sz="1800" dirty="0">
                <a:effectLst/>
                <a:latin typeface="Calibri" panose="020F0502020204030204" pitchFamily="34" charset="0"/>
                <a:ea typeface="Times New Roman" panose="02020603050405020304" pitchFamily="18" charset="0"/>
                <a:cs typeface="Times New Roman" panose="02020603050405020304" pitchFamily="18" charset="0"/>
                <a:hlinkClick r:id="rId7"/>
              </a:rPr>
              <a:t>PowerPoint Proposal Form - Part Two</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Part 3: </a:t>
            </a:r>
            <a:r>
              <a:rPr lang="en-US" sz="1800" u="sng"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hlinkClick r:id="rId8"/>
              </a:rPr>
              <a:t>Completing the Proposal Form - Part Three</a:t>
            </a:r>
            <a:endParaRPr lang="en-US" sz="1800" u="sng"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u="sng"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             </a:t>
            </a:r>
            <a:r>
              <a:rPr lang="en-US" u="sng" dirty="0">
                <a:solidFill>
                  <a:srgbClr val="000000"/>
                </a:solidFill>
                <a:latin typeface="Calibri" panose="020F0502020204030204" pitchFamily="34" charset="0"/>
                <a:ea typeface="Times New Roman" panose="02020603050405020304" pitchFamily="18" charset="0"/>
                <a:cs typeface="Times New Roman" panose="02020603050405020304" pitchFamily="18" charset="0"/>
                <a:hlinkClick r:id="rId9"/>
              </a:rPr>
              <a:t>PowerPoint Proposal Form - Part Three</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endParaRPr lang="en-US" sz="1800" dirty="0">
              <a:effectLst/>
              <a:latin typeface="Calibri" panose="020F0502020204030204" pitchFamily="34" charset="0"/>
              <a:ea typeface="Calibri" panose="020F0502020204030204" pitchFamily="34" charset="0"/>
            </a:endParaRPr>
          </a:p>
          <a:p>
            <a:pPr marL="0" marR="0">
              <a:spcBef>
                <a:spcPts val="0"/>
              </a:spcBef>
              <a:spcAft>
                <a:spcPts val="0"/>
              </a:spcAft>
            </a:pPr>
            <a:endParaRPr lang="en-US" sz="1800" dirty="0">
              <a:effectLst/>
              <a:latin typeface="Calibri" panose="020F0502020204030204" pitchFamily="34" charset="0"/>
              <a:ea typeface="Calibri" panose="020F0502020204030204" pitchFamily="34" charset="0"/>
            </a:endParaRPr>
          </a:p>
        </p:txBody>
      </p:sp>
      <p:sp>
        <p:nvSpPr>
          <p:cNvPr id="5" name="TextBox 4">
            <a:extLst>
              <a:ext uri="{FF2B5EF4-FFF2-40B4-BE49-F238E27FC236}">
                <a16:creationId xmlns:a16="http://schemas.microsoft.com/office/drawing/2014/main" id="{863430C0-FDF9-4333-B84A-833ADC5A5AB1}"/>
              </a:ext>
            </a:extLst>
          </p:cNvPr>
          <p:cNvSpPr txBox="1"/>
          <p:nvPr/>
        </p:nvSpPr>
        <p:spPr>
          <a:xfrm>
            <a:off x="7846142" y="5692877"/>
            <a:ext cx="3453189" cy="369332"/>
          </a:xfrm>
          <a:prstGeom prst="rect">
            <a:avLst/>
          </a:prstGeom>
          <a:noFill/>
        </p:spPr>
        <p:txBody>
          <a:bodyPr wrap="none" rtlCol="0">
            <a:spAutoFit/>
          </a:bodyPr>
          <a:lstStyle/>
          <a:p>
            <a:r>
              <a:rPr lang="en-US" dirty="0">
                <a:hlinkClick r:id="rId10"/>
              </a:rPr>
              <a:t>Capstone Proposal Approval Form</a:t>
            </a:r>
            <a:endParaRPr lang="en-US" dirty="0"/>
          </a:p>
        </p:txBody>
      </p:sp>
      <p:pic>
        <p:nvPicPr>
          <p:cNvPr id="8" name="Picture 7" descr="A picture containing text, person, person, indoor&#10;&#10;Description automatically generated">
            <a:extLst>
              <a:ext uri="{FF2B5EF4-FFF2-40B4-BE49-F238E27FC236}">
                <a16:creationId xmlns:a16="http://schemas.microsoft.com/office/drawing/2014/main" id="{3117122D-7B76-4A1A-806C-E270B529A0F5}"/>
              </a:ext>
            </a:extLst>
          </p:cNvPr>
          <p:cNvPicPr>
            <a:picLocks noChangeAspect="1"/>
          </p:cNvPicPr>
          <p:nvPr/>
        </p:nvPicPr>
        <p:blipFill>
          <a:blip r:embed="rId11">
            <a:extLst>
              <a:ext uri="{837473B0-CC2E-450A-ABE3-18F120FF3D39}">
                <a1611:picAttrSrcUrl xmlns:a1611="http://schemas.microsoft.com/office/drawing/2016/11/main" r:id="rId12"/>
              </a:ext>
            </a:extLst>
          </a:blip>
          <a:stretch>
            <a:fillRect/>
          </a:stretch>
        </p:blipFill>
        <p:spPr>
          <a:xfrm>
            <a:off x="8771043" y="188954"/>
            <a:ext cx="3047442" cy="1599907"/>
          </a:xfrm>
          <a:prstGeom prst="rect">
            <a:avLst/>
          </a:prstGeom>
        </p:spPr>
      </p:pic>
    </p:spTree>
    <p:extLst>
      <p:ext uri="{BB962C8B-B14F-4D97-AF65-F5344CB8AC3E}">
        <p14:creationId xmlns:p14="http://schemas.microsoft.com/office/powerpoint/2010/main" val="11847585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294BF7-1F73-4FB6-917A-06A8F78DD168}"/>
              </a:ext>
            </a:extLst>
          </p:cNvPr>
          <p:cNvSpPr txBox="1">
            <a:spLocks/>
          </p:cNvSpPr>
          <p:nvPr/>
        </p:nvSpPr>
        <p:spPr>
          <a:xfrm>
            <a:off x="5172074" y="286604"/>
            <a:ext cx="5983605" cy="702304"/>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pPr>
              <a:spcAft>
                <a:spcPts val="600"/>
              </a:spcAft>
            </a:pPr>
            <a:r>
              <a:rPr lang="en-US" sz="4800" dirty="0"/>
              <a:t>Refining</a:t>
            </a:r>
          </a:p>
        </p:txBody>
      </p:sp>
      <p:pic>
        <p:nvPicPr>
          <p:cNvPr id="6" name="Picture 5" descr="Angled shot of pen on a graph">
            <a:extLst>
              <a:ext uri="{FF2B5EF4-FFF2-40B4-BE49-F238E27FC236}">
                <a16:creationId xmlns:a16="http://schemas.microsoft.com/office/drawing/2014/main" id="{E69EC3A1-6985-E517-CE8A-68489A86CFEA}"/>
              </a:ext>
            </a:extLst>
          </p:cNvPr>
          <p:cNvPicPr>
            <a:picLocks noChangeAspect="1"/>
          </p:cNvPicPr>
          <p:nvPr/>
        </p:nvPicPr>
        <p:blipFill rotWithShape="1">
          <a:blip r:embed="rId2"/>
          <a:srcRect l="8978" r="46443" b="-1"/>
          <a:stretch/>
        </p:blipFill>
        <p:spPr>
          <a:xfrm>
            <a:off x="20" y="10"/>
            <a:ext cx="4580077" cy="6857990"/>
          </a:xfrm>
          <a:prstGeom prst="rect">
            <a:avLst/>
          </a:prstGeom>
        </p:spPr>
      </p:pic>
      <p:cxnSp>
        <p:nvCxnSpPr>
          <p:cNvPr id="16" name="Straight Connector 15">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0BE4881A-BE38-4405-B694-25A737F379D9}"/>
              </a:ext>
            </a:extLst>
          </p:cNvPr>
          <p:cNvSpPr txBox="1"/>
          <p:nvPr/>
        </p:nvSpPr>
        <p:spPr>
          <a:xfrm>
            <a:off x="5293956" y="2085002"/>
            <a:ext cx="6184184" cy="2683644"/>
          </a:xfrm>
          <a:prstGeom prst="rect">
            <a:avLst/>
          </a:prstGeom>
        </p:spPr>
        <p:txBody>
          <a:bodyPr vert="horz" lIns="0" tIns="45720" rIns="0" bIns="45720" rtlCol="0">
            <a:normAutofit/>
          </a:bodyPr>
          <a:lstStyle/>
          <a:p>
            <a:pPr marL="0" marR="0">
              <a:spcBef>
                <a:spcPts val="0"/>
              </a:spcBef>
              <a:spcAft>
                <a:spcPts val="0"/>
              </a:spcAft>
            </a:pPr>
            <a:r>
              <a:rPr lang="en-US" sz="1800" dirty="0">
                <a:effectLst/>
                <a:latin typeface="Calibri" panose="020F0502020204030204" pitchFamily="34" charset="0"/>
                <a:ea typeface="Calibri" panose="020F0502020204030204" pitchFamily="34" charset="0"/>
              </a:rPr>
              <a:t>When completing the form:</a:t>
            </a:r>
          </a:p>
          <a:p>
            <a:pPr marL="342900" marR="0" indent="-342900">
              <a:spcBef>
                <a:spcPts val="0"/>
              </a:spcBef>
              <a:spcAft>
                <a:spcPts val="0"/>
              </a:spcAft>
              <a:buAutoNum type="arabicPeriod"/>
            </a:pPr>
            <a:r>
              <a:rPr lang="en-US" dirty="0">
                <a:latin typeface="Calibri" panose="020F0502020204030204" pitchFamily="34" charset="0"/>
                <a:ea typeface="Calibri" panose="020F0502020204030204" pitchFamily="34" charset="0"/>
              </a:rPr>
              <a:t>Be sure to follow the Model Template and</a:t>
            </a:r>
          </a:p>
          <a:p>
            <a:pPr marL="342900" marR="0" indent="-342900">
              <a:spcBef>
                <a:spcPts val="0"/>
              </a:spcBef>
              <a:spcAft>
                <a:spcPts val="0"/>
              </a:spcAft>
              <a:buAutoNum type="arabicPeriod"/>
            </a:pPr>
            <a:r>
              <a:rPr lang="en-US" sz="1800" dirty="0">
                <a:effectLst/>
                <a:latin typeface="Calibri" panose="020F0502020204030204" pitchFamily="34" charset="0"/>
                <a:ea typeface="Calibri" panose="020F0502020204030204" pitchFamily="34" charset="0"/>
              </a:rPr>
              <a:t>The Grading Criteria.</a:t>
            </a:r>
          </a:p>
          <a:p>
            <a:pPr marR="0">
              <a:spcBef>
                <a:spcPts val="0"/>
              </a:spcBef>
              <a:spcAft>
                <a:spcPts val="0"/>
              </a:spcAft>
            </a:pPr>
            <a:endParaRPr lang="en-US" dirty="0">
              <a:latin typeface="Calibri" panose="020F0502020204030204" pitchFamily="34" charset="0"/>
              <a:ea typeface="Calibri" panose="020F0502020204030204" pitchFamily="34" charset="0"/>
            </a:endParaRPr>
          </a:p>
          <a:p>
            <a:pPr marR="0">
              <a:spcBef>
                <a:spcPts val="0"/>
              </a:spcBef>
              <a:spcAft>
                <a:spcPts val="0"/>
              </a:spcAft>
            </a:pPr>
            <a:r>
              <a:rPr lang="en-US" sz="1800" dirty="0">
                <a:effectLst/>
                <a:latin typeface="Calibri" panose="020F0502020204030204" pitchFamily="34" charset="0"/>
                <a:ea typeface="Calibri" panose="020F0502020204030204" pitchFamily="34" charset="0"/>
              </a:rPr>
              <a:t>These </a:t>
            </a:r>
            <a:r>
              <a:rPr lang="en-US" dirty="0">
                <a:latin typeface="Calibri" panose="020F0502020204030204" pitchFamily="34" charset="0"/>
                <a:ea typeface="Calibri" panose="020F0502020204030204" pitchFamily="34" charset="0"/>
              </a:rPr>
              <a:t>documents are designed to help you complete your Proposal efficiently and with fewer revisions.</a:t>
            </a:r>
            <a:endParaRPr lang="en-US" sz="1800" dirty="0">
              <a:effectLst/>
              <a:latin typeface="Calibri" panose="020F0502020204030204" pitchFamily="34" charset="0"/>
              <a:ea typeface="Calibri" panose="020F0502020204030204" pitchFamily="34" charset="0"/>
            </a:endParaRPr>
          </a:p>
        </p:txBody>
      </p:sp>
      <p:sp>
        <p:nvSpPr>
          <p:cNvPr id="5" name="TextBox 4">
            <a:extLst>
              <a:ext uri="{FF2B5EF4-FFF2-40B4-BE49-F238E27FC236}">
                <a16:creationId xmlns:a16="http://schemas.microsoft.com/office/drawing/2014/main" id="{863430C0-FDF9-4333-B84A-833ADC5A5AB1}"/>
              </a:ext>
            </a:extLst>
          </p:cNvPr>
          <p:cNvSpPr txBox="1"/>
          <p:nvPr/>
        </p:nvSpPr>
        <p:spPr>
          <a:xfrm>
            <a:off x="7030064" y="4566463"/>
            <a:ext cx="3453189" cy="369332"/>
          </a:xfrm>
          <a:prstGeom prst="rect">
            <a:avLst/>
          </a:prstGeom>
          <a:noFill/>
        </p:spPr>
        <p:txBody>
          <a:bodyPr wrap="none" rtlCol="0">
            <a:spAutoFit/>
          </a:bodyPr>
          <a:lstStyle/>
          <a:p>
            <a:r>
              <a:rPr lang="en-US" dirty="0">
                <a:hlinkClick r:id="rId3"/>
              </a:rPr>
              <a:t>Capstone Proposal Approval Form</a:t>
            </a:r>
            <a:endParaRPr lang="en-US" dirty="0"/>
          </a:p>
        </p:txBody>
      </p:sp>
      <p:sp>
        <p:nvSpPr>
          <p:cNvPr id="3" name="TextBox 2">
            <a:extLst>
              <a:ext uri="{FF2B5EF4-FFF2-40B4-BE49-F238E27FC236}">
                <a16:creationId xmlns:a16="http://schemas.microsoft.com/office/drawing/2014/main" id="{A3EA49F3-7CC8-4C9D-9FD5-92019CC999DC}"/>
              </a:ext>
            </a:extLst>
          </p:cNvPr>
          <p:cNvSpPr txBox="1"/>
          <p:nvPr/>
        </p:nvSpPr>
        <p:spPr>
          <a:xfrm>
            <a:off x="7047123" y="5195728"/>
            <a:ext cx="4139380" cy="369332"/>
          </a:xfrm>
          <a:prstGeom prst="rect">
            <a:avLst/>
          </a:prstGeom>
          <a:noFill/>
        </p:spPr>
        <p:txBody>
          <a:bodyPr wrap="square" rtlCol="0">
            <a:spAutoFit/>
          </a:bodyPr>
          <a:lstStyle/>
          <a:p>
            <a:r>
              <a:rPr lang="en-US" dirty="0">
                <a:hlinkClick r:id="rId4"/>
              </a:rPr>
              <a:t>MSDA Proposal Model Template</a:t>
            </a:r>
            <a:endParaRPr lang="en-US" dirty="0"/>
          </a:p>
        </p:txBody>
      </p:sp>
      <p:sp>
        <p:nvSpPr>
          <p:cNvPr id="8" name="TextBox 7">
            <a:extLst>
              <a:ext uri="{FF2B5EF4-FFF2-40B4-BE49-F238E27FC236}">
                <a16:creationId xmlns:a16="http://schemas.microsoft.com/office/drawing/2014/main" id="{7CB5BF2E-897A-43A2-82AD-5B0E9490FBDB}"/>
              </a:ext>
            </a:extLst>
          </p:cNvPr>
          <p:cNvSpPr txBox="1"/>
          <p:nvPr/>
        </p:nvSpPr>
        <p:spPr>
          <a:xfrm>
            <a:off x="7128386" y="5824993"/>
            <a:ext cx="1703543" cy="369332"/>
          </a:xfrm>
          <a:prstGeom prst="rect">
            <a:avLst/>
          </a:prstGeom>
          <a:noFill/>
        </p:spPr>
        <p:txBody>
          <a:bodyPr wrap="none" rtlCol="0">
            <a:spAutoFit/>
          </a:bodyPr>
          <a:lstStyle/>
          <a:p>
            <a:r>
              <a:rPr lang="en-US" dirty="0">
                <a:hlinkClick r:id="rId5"/>
              </a:rPr>
              <a:t>Grading Criteria</a:t>
            </a:r>
            <a:endParaRPr lang="en-US" dirty="0"/>
          </a:p>
        </p:txBody>
      </p:sp>
    </p:spTree>
    <p:extLst>
      <p:ext uri="{BB962C8B-B14F-4D97-AF65-F5344CB8AC3E}">
        <p14:creationId xmlns:p14="http://schemas.microsoft.com/office/powerpoint/2010/main" val="18751262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0"/>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425117" cy="2901694"/>
          </a:xfrm>
        </p:spPr>
        <p:txBody>
          <a:bodyPr anchor="b">
            <a:normAutofit/>
          </a:bodyPr>
          <a:lstStyle/>
          <a:p>
            <a:r>
              <a:rPr lang="en-US" sz="4400" dirty="0">
                <a:solidFill>
                  <a:schemeClr val="tx1"/>
                </a:solidFill>
              </a:rPr>
              <a:t>Lorem Ipsum</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Getting all the facts</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4" name="TextBox 1">
            <a:extLst>
              <a:ext uri="{FF2B5EF4-FFF2-40B4-BE49-F238E27FC236}">
                <a16:creationId xmlns:a16="http://schemas.microsoft.com/office/drawing/2014/main" id="{C81F5E98-C52B-1F91-4BFE-3DC7648A8225}"/>
              </a:ext>
            </a:extLst>
          </p:cNvPr>
          <p:cNvGraphicFramePr/>
          <p:nvPr>
            <p:extLst>
              <p:ext uri="{D42A27DB-BD31-4B8C-83A1-F6EECF244321}">
                <p14:modId xmlns:p14="http://schemas.microsoft.com/office/powerpoint/2010/main" val="1087917462"/>
              </p:ext>
            </p:extLst>
          </p:nvPr>
        </p:nvGraphicFramePr>
        <p:xfrm>
          <a:off x="4336535" y="828287"/>
          <a:ext cx="6582555" cy="512179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extBox 1">
            <a:extLst>
              <a:ext uri="{FF2B5EF4-FFF2-40B4-BE49-F238E27FC236}">
                <a16:creationId xmlns:a16="http://schemas.microsoft.com/office/drawing/2014/main" id="{1D86B881-E924-4020-AB2C-5D84672CFE77}"/>
              </a:ext>
            </a:extLst>
          </p:cNvPr>
          <p:cNvSpPr txBox="1"/>
          <p:nvPr/>
        </p:nvSpPr>
        <p:spPr>
          <a:xfrm>
            <a:off x="2396412" y="0"/>
            <a:ext cx="7399175" cy="707886"/>
          </a:xfrm>
          <a:prstGeom prst="rect">
            <a:avLst/>
          </a:prstGeom>
          <a:noFill/>
        </p:spPr>
        <p:txBody>
          <a:bodyPr wrap="square" rtlCol="0">
            <a:spAutoFit/>
          </a:bodyPr>
          <a:lstStyle/>
          <a:p>
            <a:r>
              <a:rPr lang="en-US" sz="4000" b="1" dirty="0"/>
              <a:t>THANK YOU FOR ATTENDING!</a:t>
            </a:r>
          </a:p>
        </p:txBody>
      </p:sp>
      <p:sp>
        <p:nvSpPr>
          <p:cNvPr id="3" name="TextBox 2">
            <a:extLst>
              <a:ext uri="{FF2B5EF4-FFF2-40B4-BE49-F238E27FC236}">
                <a16:creationId xmlns:a16="http://schemas.microsoft.com/office/drawing/2014/main" id="{F50554D4-BA06-4011-953C-6E2BA55C314A}"/>
              </a:ext>
            </a:extLst>
          </p:cNvPr>
          <p:cNvSpPr txBox="1"/>
          <p:nvPr/>
        </p:nvSpPr>
        <p:spPr>
          <a:xfrm>
            <a:off x="888274" y="1306286"/>
            <a:ext cx="4110445" cy="2123658"/>
          </a:xfrm>
          <a:prstGeom prst="rect">
            <a:avLst/>
          </a:prstGeom>
          <a:noFill/>
        </p:spPr>
        <p:txBody>
          <a:bodyPr wrap="square" rtlCol="0">
            <a:spAutoFit/>
          </a:bodyPr>
          <a:lstStyle/>
          <a:p>
            <a:r>
              <a:rPr lang="en-US" sz="4400" dirty="0"/>
              <a:t>MSDA CAPSTONE WEBINAR</a:t>
            </a:r>
          </a:p>
        </p:txBody>
      </p:sp>
    </p:spTree>
    <p:extLst>
      <p:ext uri="{BB962C8B-B14F-4D97-AF65-F5344CB8AC3E}">
        <p14:creationId xmlns:p14="http://schemas.microsoft.com/office/powerpoint/2010/main" val="16149152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294BF7-1F73-4FB6-917A-06A8F78DD168}"/>
              </a:ext>
            </a:extLst>
          </p:cNvPr>
          <p:cNvSpPr txBox="1">
            <a:spLocks/>
          </p:cNvSpPr>
          <p:nvPr/>
        </p:nvSpPr>
        <p:spPr>
          <a:xfrm>
            <a:off x="5172074" y="286604"/>
            <a:ext cx="5983605" cy="702304"/>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pPr>
              <a:spcAft>
                <a:spcPts val="600"/>
              </a:spcAft>
            </a:pPr>
            <a:r>
              <a:rPr lang="en-US" sz="4800" dirty="0"/>
              <a:t>Investigating</a:t>
            </a:r>
          </a:p>
        </p:txBody>
      </p:sp>
      <p:pic>
        <p:nvPicPr>
          <p:cNvPr id="6" name="Picture 5" descr="Angled shot of pen on a graph">
            <a:extLst>
              <a:ext uri="{FF2B5EF4-FFF2-40B4-BE49-F238E27FC236}">
                <a16:creationId xmlns:a16="http://schemas.microsoft.com/office/drawing/2014/main" id="{E69EC3A1-6985-E517-CE8A-68489A86CFEA}"/>
              </a:ext>
            </a:extLst>
          </p:cNvPr>
          <p:cNvPicPr>
            <a:picLocks noChangeAspect="1"/>
          </p:cNvPicPr>
          <p:nvPr/>
        </p:nvPicPr>
        <p:blipFill rotWithShape="1">
          <a:blip r:embed="rId2"/>
          <a:srcRect l="8978" r="46443" b="-1"/>
          <a:stretch/>
        </p:blipFill>
        <p:spPr>
          <a:xfrm>
            <a:off x="20" y="10"/>
            <a:ext cx="4580077" cy="6857990"/>
          </a:xfrm>
          <a:prstGeom prst="rect">
            <a:avLst/>
          </a:prstGeom>
        </p:spPr>
      </p:pic>
      <p:cxnSp>
        <p:nvCxnSpPr>
          <p:cNvPr id="16" name="Straight Connector 15">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0BE4881A-BE38-4405-B694-25A737F379D9}"/>
              </a:ext>
            </a:extLst>
          </p:cNvPr>
          <p:cNvSpPr txBox="1"/>
          <p:nvPr/>
        </p:nvSpPr>
        <p:spPr>
          <a:xfrm>
            <a:off x="4935794" y="2085001"/>
            <a:ext cx="7256186" cy="4315799"/>
          </a:xfrm>
          <a:prstGeom prst="rect">
            <a:avLst/>
          </a:prstGeom>
        </p:spPr>
        <p:txBody>
          <a:bodyPr vert="horz" lIns="0" tIns="45720" rIns="0" bIns="45720" rtlCol="0">
            <a:normAutofit/>
          </a:bodyPr>
          <a:lstStyle/>
          <a:p>
            <a:pPr marL="342900" marR="0" indent="-342900">
              <a:spcBef>
                <a:spcPts val="0"/>
              </a:spcBef>
              <a:spcAft>
                <a:spcPts val="0"/>
              </a:spcAft>
              <a:buAutoNum type="arabicPeriod"/>
            </a:pPr>
            <a:r>
              <a:rPr lang="en-US" sz="1800" dirty="0">
                <a:effectLst/>
                <a:latin typeface="Calibri" panose="020F0502020204030204" pitchFamily="34" charset="0"/>
                <a:ea typeface="Calibri" panose="020F0502020204030204" pitchFamily="34" charset="0"/>
              </a:rPr>
              <a:t>Study your dataset further.  Is it complete?  Do you need more data?</a:t>
            </a:r>
          </a:p>
          <a:p>
            <a:pPr marL="342900" marR="0" indent="-342900">
              <a:spcBef>
                <a:spcPts val="0"/>
              </a:spcBef>
              <a:spcAft>
                <a:spcPts val="0"/>
              </a:spcAft>
              <a:buAutoNum type="arabicPeriod"/>
            </a:pPr>
            <a:endParaRPr lang="en-US" sz="1800" dirty="0">
              <a:effectLst/>
              <a:latin typeface="Calibri" panose="020F0502020204030204" pitchFamily="34" charset="0"/>
              <a:ea typeface="Calibri" panose="020F0502020204030204" pitchFamily="34" charset="0"/>
            </a:endParaRPr>
          </a:p>
          <a:p>
            <a:pPr marL="342900" marR="0" indent="-342900">
              <a:spcBef>
                <a:spcPts val="0"/>
              </a:spcBef>
              <a:spcAft>
                <a:spcPts val="0"/>
              </a:spcAft>
              <a:buAutoNum type="arabicPeriod"/>
            </a:pPr>
            <a:r>
              <a:rPr lang="en-US" dirty="0">
                <a:latin typeface="Calibri" panose="020F0502020204030204" pitchFamily="34" charset="0"/>
                <a:ea typeface="Calibri" panose="020F0502020204030204" pitchFamily="34" charset="0"/>
              </a:rPr>
              <a:t>Clean the data.  Are there outliers or columns to remove or add?</a:t>
            </a:r>
          </a:p>
          <a:p>
            <a:pPr marL="342900" marR="0" indent="-342900">
              <a:spcBef>
                <a:spcPts val="0"/>
              </a:spcBef>
              <a:spcAft>
                <a:spcPts val="0"/>
              </a:spcAft>
              <a:buAutoNum type="arabicPeriod"/>
            </a:pPr>
            <a:endParaRPr lang="en-US" dirty="0">
              <a:latin typeface="Calibri" panose="020F0502020204030204" pitchFamily="34" charset="0"/>
              <a:ea typeface="Calibri" panose="020F0502020204030204" pitchFamily="34" charset="0"/>
            </a:endParaRPr>
          </a:p>
          <a:p>
            <a:pPr marL="342900" marR="0" indent="-342900">
              <a:spcBef>
                <a:spcPts val="0"/>
              </a:spcBef>
              <a:spcAft>
                <a:spcPts val="0"/>
              </a:spcAft>
              <a:buAutoNum type="arabicPeriod"/>
            </a:pPr>
            <a:r>
              <a:rPr lang="en-US" dirty="0">
                <a:latin typeface="Calibri" panose="020F0502020204030204" pitchFamily="34" charset="0"/>
                <a:ea typeface="Calibri" panose="020F0502020204030204" pitchFamily="34" charset="0"/>
              </a:rPr>
              <a:t>Perform the statistical methods you proposed in your Proposal.  </a:t>
            </a:r>
          </a:p>
          <a:p>
            <a:pPr marL="342900" marR="0" indent="-342900">
              <a:spcBef>
                <a:spcPts val="0"/>
              </a:spcBef>
              <a:spcAft>
                <a:spcPts val="0"/>
              </a:spcAft>
              <a:buAutoNum type="arabicPeriod"/>
            </a:pPr>
            <a:endParaRPr lang="en-US" dirty="0">
              <a:latin typeface="Calibri" panose="020F0502020204030204" pitchFamily="34" charset="0"/>
              <a:ea typeface="Calibri" panose="020F0502020204030204" pitchFamily="34" charset="0"/>
            </a:endParaRPr>
          </a:p>
          <a:p>
            <a:pPr marL="342900" marR="0" indent="-342900">
              <a:spcBef>
                <a:spcPts val="0"/>
              </a:spcBef>
              <a:spcAft>
                <a:spcPts val="0"/>
              </a:spcAft>
              <a:buAutoNum type="arabicPeriod"/>
            </a:pPr>
            <a:r>
              <a:rPr lang="en-US" dirty="0">
                <a:latin typeface="Calibri" panose="020F0502020204030204" pitchFamily="34" charset="0"/>
                <a:ea typeface="Calibri" panose="020F0502020204030204" pitchFamily="34" charset="0"/>
              </a:rPr>
              <a:t>If you have problems defer to your Course Instructor for advice.</a:t>
            </a:r>
          </a:p>
          <a:p>
            <a:pPr marL="342900" marR="0" indent="-342900">
              <a:spcBef>
                <a:spcPts val="0"/>
              </a:spcBef>
              <a:spcAft>
                <a:spcPts val="0"/>
              </a:spcAft>
              <a:buAutoNum type="arabicPeriod"/>
            </a:pPr>
            <a:endParaRPr lang="en-US" dirty="0">
              <a:latin typeface="Calibri" panose="020F0502020204030204" pitchFamily="34" charset="0"/>
              <a:ea typeface="Calibri" panose="020F0502020204030204" pitchFamily="34" charset="0"/>
            </a:endParaRPr>
          </a:p>
          <a:p>
            <a:pPr marL="342900" marR="0" indent="-342900">
              <a:spcBef>
                <a:spcPts val="0"/>
              </a:spcBef>
              <a:spcAft>
                <a:spcPts val="0"/>
              </a:spcAft>
              <a:buAutoNum type="arabicPeriod"/>
            </a:pPr>
            <a:r>
              <a:rPr lang="en-US" sz="1800" dirty="0">
                <a:effectLst/>
                <a:latin typeface="Calibri" panose="020F0502020204030204" pitchFamily="34" charset="0"/>
                <a:ea typeface="Calibri" panose="020F0502020204030204" pitchFamily="34" charset="0"/>
              </a:rPr>
              <a:t>Consider the Research Question you proposed.  </a:t>
            </a:r>
            <a:r>
              <a:rPr lang="en-US" dirty="0">
                <a:latin typeface="Calibri" panose="020F0502020204030204" pitchFamily="34" charset="0"/>
                <a:ea typeface="Calibri" panose="020F0502020204030204" pitchFamily="34" charset="0"/>
              </a:rPr>
              <a:t>Are your findings consistent?</a:t>
            </a:r>
          </a:p>
          <a:p>
            <a:pPr marL="342900" marR="0" indent="-342900">
              <a:spcBef>
                <a:spcPts val="0"/>
              </a:spcBef>
              <a:spcAft>
                <a:spcPts val="0"/>
              </a:spcAft>
              <a:buAutoNum type="arabicPeriod"/>
            </a:pPr>
            <a:endParaRPr lang="en-US" dirty="0">
              <a:latin typeface="Calibri" panose="020F0502020204030204" pitchFamily="34" charset="0"/>
              <a:ea typeface="Calibri" panose="020F0502020204030204" pitchFamily="34" charset="0"/>
            </a:endParaRPr>
          </a:p>
          <a:p>
            <a:pPr marL="342900" marR="0" indent="-342900">
              <a:spcBef>
                <a:spcPts val="0"/>
              </a:spcBef>
              <a:spcAft>
                <a:spcPts val="0"/>
              </a:spcAft>
              <a:buAutoNum type="arabicPeriod"/>
            </a:pPr>
            <a:r>
              <a:rPr lang="en-US" sz="1800" dirty="0">
                <a:effectLst/>
                <a:latin typeface="Calibri" panose="020F0502020204030204" pitchFamily="34" charset="0"/>
                <a:ea typeface="Calibri" panose="020F0502020204030204" pitchFamily="34" charset="0"/>
              </a:rPr>
              <a:t>Analyze and step back to see if you have thoroughly answered the rubric items.  The Capstone team is very specific and detailed in the requirements.</a:t>
            </a:r>
          </a:p>
          <a:p>
            <a:pPr marR="0">
              <a:spcBef>
                <a:spcPts val="0"/>
              </a:spcBef>
              <a:spcAft>
                <a:spcPts val="0"/>
              </a:spcAft>
            </a:pPr>
            <a:endParaRPr lang="en-US" sz="18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36788050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294BF7-1F73-4FB6-917A-06A8F78DD168}"/>
              </a:ext>
            </a:extLst>
          </p:cNvPr>
          <p:cNvSpPr txBox="1">
            <a:spLocks/>
          </p:cNvSpPr>
          <p:nvPr/>
        </p:nvSpPr>
        <p:spPr>
          <a:xfrm>
            <a:off x="5172074" y="286604"/>
            <a:ext cx="5983605" cy="702304"/>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pPr>
              <a:spcAft>
                <a:spcPts val="600"/>
              </a:spcAft>
            </a:pPr>
            <a:r>
              <a:rPr lang="en-US" sz="4800" dirty="0"/>
              <a:t>Reporting</a:t>
            </a:r>
          </a:p>
        </p:txBody>
      </p:sp>
      <p:pic>
        <p:nvPicPr>
          <p:cNvPr id="6" name="Picture 5" descr="Angled shot of pen on a graph">
            <a:extLst>
              <a:ext uri="{FF2B5EF4-FFF2-40B4-BE49-F238E27FC236}">
                <a16:creationId xmlns:a16="http://schemas.microsoft.com/office/drawing/2014/main" id="{E69EC3A1-6985-E517-CE8A-68489A86CFEA}"/>
              </a:ext>
            </a:extLst>
          </p:cNvPr>
          <p:cNvPicPr>
            <a:picLocks noChangeAspect="1"/>
          </p:cNvPicPr>
          <p:nvPr/>
        </p:nvPicPr>
        <p:blipFill rotWithShape="1">
          <a:blip r:embed="rId2"/>
          <a:srcRect l="8978" r="46443" b="-1"/>
          <a:stretch/>
        </p:blipFill>
        <p:spPr>
          <a:xfrm>
            <a:off x="20" y="10"/>
            <a:ext cx="4580077" cy="6857990"/>
          </a:xfrm>
          <a:prstGeom prst="rect">
            <a:avLst/>
          </a:prstGeom>
        </p:spPr>
      </p:pic>
      <p:cxnSp>
        <p:nvCxnSpPr>
          <p:cNvPr id="16" name="Straight Connector 15">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0BE4881A-BE38-4405-B694-25A737F379D9}"/>
              </a:ext>
            </a:extLst>
          </p:cNvPr>
          <p:cNvSpPr txBox="1"/>
          <p:nvPr/>
        </p:nvSpPr>
        <p:spPr>
          <a:xfrm>
            <a:off x="4857135" y="2085001"/>
            <a:ext cx="7334845" cy="4336271"/>
          </a:xfrm>
          <a:prstGeom prst="rect">
            <a:avLst/>
          </a:prstGeom>
        </p:spPr>
        <p:txBody>
          <a:bodyPr vert="horz" lIns="0" tIns="45720" rIns="0" bIns="45720" rtlCol="0">
            <a:normAutofit/>
          </a:bodyPr>
          <a:lstStyle/>
          <a:p>
            <a:pPr marL="342900" marR="0" indent="-342900">
              <a:spcBef>
                <a:spcPts val="0"/>
              </a:spcBef>
              <a:spcAft>
                <a:spcPts val="0"/>
              </a:spcAft>
              <a:buAutoNum type="arabicPeriod"/>
            </a:pPr>
            <a:r>
              <a:rPr lang="en-US" sz="1800" dirty="0">
                <a:effectLst/>
                <a:latin typeface="Calibri" panose="020F0502020204030204" pitchFamily="34" charset="0"/>
                <a:ea typeface="Calibri" panose="020F0502020204030204" pitchFamily="34" charset="0"/>
              </a:rPr>
              <a:t>Write up your report using APA-Style citations and references.</a:t>
            </a:r>
          </a:p>
          <a:p>
            <a:pPr marL="342900" marR="0" indent="-342900">
              <a:spcBef>
                <a:spcPts val="0"/>
              </a:spcBef>
              <a:spcAft>
                <a:spcPts val="0"/>
              </a:spcAft>
              <a:buAutoNum type="arabicPeriod"/>
            </a:pPr>
            <a:endParaRPr lang="en-US" sz="1800" dirty="0">
              <a:effectLst/>
              <a:latin typeface="Calibri" panose="020F0502020204030204" pitchFamily="34" charset="0"/>
              <a:ea typeface="Calibri" panose="020F0502020204030204" pitchFamily="34" charset="0"/>
            </a:endParaRPr>
          </a:p>
          <a:p>
            <a:pPr marL="342900" marR="0" indent="-342900">
              <a:spcBef>
                <a:spcPts val="0"/>
              </a:spcBef>
              <a:spcAft>
                <a:spcPts val="0"/>
              </a:spcAft>
              <a:buAutoNum type="arabicPeriod"/>
            </a:pPr>
            <a:r>
              <a:rPr lang="en-US" dirty="0">
                <a:latin typeface="Calibri" panose="020F0502020204030204" pitchFamily="34" charset="0"/>
                <a:ea typeface="Calibri" panose="020F0502020204030204" pitchFamily="34" charset="0"/>
              </a:rPr>
              <a:t>Consider looking at the Capstone Archives for examples.</a:t>
            </a:r>
          </a:p>
          <a:p>
            <a:pPr marL="342900" marR="0" indent="-342900">
              <a:spcBef>
                <a:spcPts val="0"/>
              </a:spcBef>
              <a:spcAft>
                <a:spcPts val="0"/>
              </a:spcAft>
              <a:buAutoNum type="arabicPeriod"/>
            </a:pPr>
            <a:endParaRPr lang="en-US" dirty="0">
              <a:latin typeface="Calibri" panose="020F0502020204030204" pitchFamily="34" charset="0"/>
              <a:ea typeface="Calibri" panose="020F0502020204030204" pitchFamily="34" charset="0"/>
            </a:endParaRPr>
          </a:p>
          <a:p>
            <a:pPr marL="342900" marR="0" indent="-342900">
              <a:spcBef>
                <a:spcPts val="0"/>
              </a:spcBef>
              <a:spcAft>
                <a:spcPts val="0"/>
              </a:spcAft>
              <a:buAutoNum type="arabicPeriod"/>
            </a:pPr>
            <a:r>
              <a:rPr lang="en-US" dirty="0">
                <a:latin typeface="Calibri" panose="020F0502020204030204" pitchFamily="34" charset="0"/>
                <a:ea typeface="Calibri" panose="020F0502020204030204" pitchFamily="34" charset="0"/>
              </a:rPr>
              <a:t>Be sure to completely answer your Research Question.</a:t>
            </a:r>
          </a:p>
          <a:p>
            <a:pPr marL="342900" marR="0" indent="-342900">
              <a:spcBef>
                <a:spcPts val="0"/>
              </a:spcBef>
              <a:spcAft>
                <a:spcPts val="0"/>
              </a:spcAft>
              <a:buAutoNum type="arabicPeriod"/>
            </a:pPr>
            <a:endParaRPr lang="en-US" dirty="0">
              <a:latin typeface="Calibri" panose="020F0502020204030204" pitchFamily="34" charset="0"/>
              <a:ea typeface="Calibri" panose="020F0502020204030204" pitchFamily="34" charset="0"/>
            </a:endParaRPr>
          </a:p>
          <a:p>
            <a:pPr marL="342900" marR="0" indent="-342900">
              <a:spcBef>
                <a:spcPts val="0"/>
              </a:spcBef>
              <a:spcAft>
                <a:spcPts val="0"/>
              </a:spcAft>
              <a:buAutoNum type="arabicPeriod"/>
            </a:pPr>
            <a:r>
              <a:rPr lang="en-US" dirty="0">
                <a:latin typeface="Calibri" panose="020F0502020204030204" pitchFamily="34" charset="0"/>
                <a:ea typeface="Calibri" panose="020F0502020204030204" pitchFamily="34" charset="0"/>
              </a:rPr>
              <a:t>Do you accept or reject your hypotheses?</a:t>
            </a:r>
          </a:p>
          <a:p>
            <a:pPr marL="342900" marR="0" indent="-342900">
              <a:spcBef>
                <a:spcPts val="0"/>
              </a:spcBef>
              <a:spcAft>
                <a:spcPts val="0"/>
              </a:spcAft>
              <a:buAutoNum type="arabicPeriod"/>
            </a:pPr>
            <a:endParaRPr lang="en-US" sz="1800" dirty="0">
              <a:effectLst/>
              <a:latin typeface="Calibri" panose="020F0502020204030204" pitchFamily="34" charset="0"/>
              <a:ea typeface="Calibri" panose="020F0502020204030204" pitchFamily="34" charset="0"/>
            </a:endParaRPr>
          </a:p>
          <a:p>
            <a:pPr marL="342900" marR="0" indent="-342900">
              <a:spcBef>
                <a:spcPts val="0"/>
              </a:spcBef>
              <a:spcAft>
                <a:spcPts val="0"/>
              </a:spcAft>
              <a:buAutoNum type="arabicPeriod"/>
            </a:pPr>
            <a:r>
              <a:rPr lang="en-US" dirty="0">
                <a:latin typeface="Calibri" panose="020F0502020204030204" pitchFamily="34" charset="0"/>
                <a:ea typeface="Calibri" panose="020F0502020204030204" pitchFamily="34" charset="0"/>
              </a:rPr>
              <a:t>As you c</a:t>
            </a:r>
            <a:r>
              <a:rPr lang="en-US" sz="1800" dirty="0">
                <a:effectLst/>
                <a:latin typeface="Calibri" panose="020F0502020204030204" pitchFamily="34" charset="0"/>
                <a:ea typeface="Calibri" panose="020F0502020204030204" pitchFamily="34" charset="0"/>
              </a:rPr>
              <a:t>onsider the Research Question a</a:t>
            </a:r>
            <a:r>
              <a:rPr lang="en-US" dirty="0">
                <a:latin typeface="Calibri" panose="020F0502020204030204" pitchFamily="34" charset="0"/>
                <a:ea typeface="Calibri" panose="020F0502020204030204" pitchFamily="34" charset="0"/>
              </a:rPr>
              <a:t>re your findings consistent?</a:t>
            </a:r>
          </a:p>
          <a:p>
            <a:pPr marL="342900" marR="0" indent="-342900">
              <a:spcBef>
                <a:spcPts val="0"/>
              </a:spcBef>
              <a:spcAft>
                <a:spcPts val="0"/>
              </a:spcAft>
              <a:buAutoNum type="arabicPeriod"/>
            </a:pPr>
            <a:endParaRPr lang="en-US" dirty="0">
              <a:latin typeface="Calibri" panose="020F0502020204030204" pitchFamily="34" charset="0"/>
              <a:ea typeface="Calibri" panose="020F0502020204030204" pitchFamily="34" charset="0"/>
            </a:endParaRPr>
          </a:p>
          <a:p>
            <a:pPr marR="0">
              <a:spcBef>
                <a:spcPts val="0"/>
              </a:spcBef>
              <a:spcAft>
                <a:spcPts val="0"/>
              </a:spcAft>
            </a:pPr>
            <a:r>
              <a:rPr lang="en-US" dirty="0">
                <a:latin typeface="Calibri" panose="020F0502020204030204" pitchFamily="34" charset="0"/>
                <a:ea typeface="Times New Roman" panose="02020603050405020304" pitchFamily="18" charset="0"/>
                <a:cs typeface="Times New Roman" panose="02020603050405020304" pitchFamily="18" charset="0"/>
              </a:rPr>
              <a:t>      Optional: Review and consider </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the Model Capstone Archives</a:t>
            </a:r>
          </a:p>
          <a:p>
            <a:pPr marR="0">
              <a:spcBef>
                <a:spcPts val="0"/>
              </a:spcBef>
              <a:spcAft>
                <a:spcPts val="0"/>
              </a:spcAft>
            </a:pPr>
            <a:r>
              <a:rPr lang="en-US" b="0" i="0" u="sng" dirty="0">
                <a:solidFill>
                  <a:srgbClr val="0D638F"/>
                </a:solidFill>
                <a:effectLst/>
                <a:latin typeface="Open Sans" panose="020B0604020202020204" pitchFamily="34" charset="0"/>
                <a:hlinkClick r:id="rId3"/>
              </a:rPr>
              <a:t>WGU Library</a:t>
            </a:r>
            <a:r>
              <a:rPr lang="en-US" b="0" i="0" dirty="0">
                <a:solidFill>
                  <a:srgbClr val="000000"/>
                </a:solidFill>
                <a:effectLst/>
                <a:latin typeface="Open Sans" panose="020B0604020202020204" pitchFamily="34" charset="0"/>
              </a:rPr>
              <a:t> </a:t>
            </a:r>
            <a:r>
              <a:rPr lang="en-US" b="0" i="0" dirty="0">
                <a:solidFill>
                  <a:srgbClr val="000000"/>
                </a:solidFill>
                <a:latin typeface="Calibri" panose="020F0502020204030204" pitchFamily="34" charset="0"/>
                <a:cs typeface="Times New Roman" panose="02020603050405020304" pitchFamily="18" charset="0"/>
              </a:rPr>
              <a:t> </a:t>
            </a:r>
            <a:r>
              <a:rPr lang="en-US" b="0" i="0" dirty="0">
                <a:solidFill>
                  <a:srgbClr val="000000"/>
                </a:solidFill>
                <a:effectLst/>
                <a:latin typeface="Open Sans" panose="020B0606030504020204" pitchFamily="34" charset="0"/>
              </a:rPr>
              <a:t> </a:t>
            </a:r>
            <a:r>
              <a:rPr lang="en-US" b="0" i="0" u="sng" dirty="0">
                <a:solidFill>
                  <a:srgbClr val="0D638F"/>
                </a:solidFill>
                <a:effectLst/>
                <a:latin typeface="Open Sans" panose="020B0606030504020204" pitchFamily="34" charset="0"/>
                <a:hlinkClick r:id="rId4"/>
              </a:rPr>
              <a:t>WGU Library Guides</a:t>
            </a:r>
            <a:endParaRPr lang="en-US" b="0" i="0" u="sng" dirty="0">
              <a:solidFill>
                <a:srgbClr val="0D638F"/>
              </a:solidFill>
              <a:effectLst/>
              <a:latin typeface="Open Sans" panose="020B0606030504020204" pitchFamily="34" charset="0"/>
            </a:endParaRPr>
          </a:p>
          <a:p>
            <a:pPr marR="0">
              <a:spcBef>
                <a:spcPts val="0"/>
              </a:spcBef>
              <a:spcAft>
                <a:spcPts val="0"/>
              </a:spcAft>
            </a:pPr>
            <a:r>
              <a:rPr lang="en-US" dirty="0">
                <a:hlinkClick r:id="rId5"/>
              </a:rPr>
              <a:t>WGU Writing Center</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R="0">
              <a:spcBef>
                <a:spcPts val="0"/>
              </a:spcBef>
              <a:spcAft>
                <a:spcPts val="0"/>
              </a:spcAft>
            </a:pP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hlinkClick r:id="rId6"/>
              </a:rPr>
              <a:t>Capstone Archive</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endParaRPr lang="en-US" dirty="0">
              <a:latin typeface="Calibri" panose="020F0502020204030204" pitchFamily="34" charset="0"/>
              <a:ea typeface="Times New Roman" panose="02020603050405020304" pitchFamily="18" charset="0"/>
              <a:cs typeface="Times New Roman" panose="02020603050405020304" pitchFamily="18" charset="0"/>
              <a:hlinkClick r:id="rId7"/>
            </a:endParaRPr>
          </a:p>
          <a:p>
            <a:pPr marL="0" marR="0">
              <a:lnSpc>
                <a:spcPct val="107000"/>
              </a:lnSpc>
              <a:spcBef>
                <a:spcPts val="0"/>
              </a:spcBef>
              <a:spcAft>
                <a:spcPts val="800"/>
              </a:spcAft>
            </a:pPr>
            <a:endParaRPr lang="en-US" u="sng" dirty="0">
              <a:solidFill>
                <a:srgbClr val="000000"/>
              </a:solidFill>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R="0">
              <a:spcBef>
                <a:spcPts val="0"/>
              </a:spcBef>
              <a:spcAft>
                <a:spcPts val="0"/>
              </a:spcAft>
            </a:pPr>
            <a:endParaRPr lang="en-US" dirty="0">
              <a:latin typeface="Calibri" panose="020F0502020204030204" pitchFamily="34" charset="0"/>
              <a:ea typeface="Calibri" panose="020F0502020204030204" pitchFamily="34" charset="0"/>
            </a:endParaRPr>
          </a:p>
        </p:txBody>
      </p:sp>
      <p:sp>
        <p:nvSpPr>
          <p:cNvPr id="3" name="TextBox 2">
            <a:extLst>
              <a:ext uri="{FF2B5EF4-FFF2-40B4-BE49-F238E27FC236}">
                <a16:creationId xmlns:a16="http://schemas.microsoft.com/office/drawing/2014/main" id="{6CB10C33-B102-4601-AD7E-F64D7FEB1674}"/>
              </a:ext>
            </a:extLst>
          </p:cNvPr>
          <p:cNvSpPr txBox="1"/>
          <p:nvPr/>
        </p:nvSpPr>
        <p:spPr>
          <a:xfrm>
            <a:off x="7158089" y="5900397"/>
            <a:ext cx="3576877" cy="369332"/>
          </a:xfrm>
          <a:prstGeom prst="rect">
            <a:avLst/>
          </a:prstGeom>
          <a:noFill/>
        </p:spPr>
        <p:txBody>
          <a:bodyPr wrap="none" rtlCol="0">
            <a:spAutoFit/>
          </a:bodyPr>
          <a:lstStyle/>
          <a:p>
            <a:r>
              <a:rPr lang="en-US" dirty="0">
                <a:hlinkClick r:id="rId8"/>
              </a:rPr>
              <a:t>APA Style Citations and References</a:t>
            </a:r>
            <a:endParaRPr lang="en-US" dirty="0"/>
          </a:p>
        </p:txBody>
      </p:sp>
      <p:sp>
        <p:nvSpPr>
          <p:cNvPr id="5" name="TextBox 4">
            <a:extLst>
              <a:ext uri="{FF2B5EF4-FFF2-40B4-BE49-F238E27FC236}">
                <a16:creationId xmlns:a16="http://schemas.microsoft.com/office/drawing/2014/main" id="{771853FC-8619-437B-A87A-EC932DC3FA59}"/>
              </a:ext>
            </a:extLst>
          </p:cNvPr>
          <p:cNvSpPr txBox="1"/>
          <p:nvPr/>
        </p:nvSpPr>
        <p:spPr>
          <a:xfrm>
            <a:off x="6736724" y="5492327"/>
            <a:ext cx="184731" cy="646331"/>
          </a:xfrm>
          <a:prstGeom prst="rect">
            <a:avLst/>
          </a:prstGeom>
          <a:noFill/>
        </p:spPr>
        <p:txBody>
          <a:bodyPr wrap="none" rtlCol="0">
            <a:spAutoFit/>
          </a:bodyPr>
          <a:lstStyle/>
          <a:p>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782609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294BF7-1F73-4FB6-917A-06A8F78DD168}"/>
              </a:ext>
            </a:extLst>
          </p:cNvPr>
          <p:cNvSpPr txBox="1">
            <a:spLocks/>
          </p:cNvSpPr>
          <p:nvPr/>
        </p:nvSpPr>
        <p:spPr>
          <a:xfrm>
            <a:off x="5172074" y="286604"/>
            <a:ext cx="5983605" cy="702304"/>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pPr>
              <a:spcAft>
                <a:spcPts val="600"/>
              </a:spcAft>
            </a:pPr>
            <a:r>
              <a:rPr lang="en-US" sz="4800" dirty="0"/>
              <a:t>Reporting</a:t>
            </a:r>
          </a:p>
        </p:txBody>
      </p:sp>
      <p:pic>
        <p:nvPicPr>
          <p:cNvPr id="6" name="Picture 5" descr="Angled shot of pen on a graph">
            <a:extLst>
              <a:ext uri="{FF2B5EF4-FFF2-40B4-BE49-F238E27FC236}">
                <a16:creationId xmlns:a16="http://schemas.microsoft.com/office/drawing/2014/main" id="{E69EC3A1-6985-E517-CE8A-68489A86CFEA}"/>
              </a:ext>
            </a:extLst>
          </p:cNvPr>
          <p:cNvPicPr>
            <a:picLocks noChangeAspect="1"/>
          </p:cNvPicPr>
          <p:nvPr/>
        </p:nvPicPr>
        <p:blipFill rotWithShape="1">
          <a:blip r:embed="rId2"/>
          <a:srcRect l="8978" r="46443" b="-1"/>
          <a:stretch/>
        </p:blipFill>
        <p:spPr>
          <a:xfrm>
            <a:off x="20" y="10"/>
            <a:ext cx="4580077" cy="6857990"/>
          </a:xfrm>
          <a:prstGeom prst="rect">
            <a:avLst/>
          </a:prstGeom>
        </p:spPr>
      </p:pic>
      <p:cxnSp>
        <p:nvCxnSpPr>
          <p:cNvPr id="16" name="Straight Connector 15">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0BE4881A-BE38-4405-B694-25A737F379D9}"/>
              </a:ext>
            </a:extLst>
          </p:cNvPr>
          <p:cNvSpPr txBox="1"/>
          <p:nvPr/>
        </p:nvSpPr>
        <p:spPr>
          <a:xfrm>
            <a:off x="4857135" y="2085001"/>
            <a:ext cx="7334845" cy="4336271"/>
          </a:xfrm>
          <a:prstGeom prst="rect">
            <a:avLst/>
          </a:prstGeom>
        </p:spPr>
        <p:txBody>
          <a:bodyPr vert="horz" lIns="0" tIns="45720" rIns="0" bIns="45720" rtlCol="0">
            <a:normAutofit/>
          </a:bodyPr>
          <a:lstStyle/>
          <a:p>
            <a:pPr marL="342900" marR="0" indent="-342900">
              <a:spcBef>
                <a:spcPts val="0"/>
              </a:spcBef>
              <a:spcAft>
                <a:spcPts val="0"/>
              </a:spcAft>
              <a:buAutoNum type="arabicPeriod"/>
            </a:pPr>
            <a:endParaRPr lang="en-US" dirty="0">
              <a:latin typeface="Calibri" panose="020F0502020204030204" pitchFamily="34" charset="0"/>
              <a:ea typeface="Calibri" panose="020F0502020204030204" pitchFamily="34" charset="0"/>
            </a:endParaRPr>
          </a:p>
          <a:p>
            <a:pPr marR="0">
              <a:spcBef>
                <a:spcPts val="0"/>
              </a:spcBef>
              <a:spcAft>
                <a:spcPts val="0"/>
              </a:spcAft>
            </a:pPr>
            <a:r>
              <a:rPr lang="en-US" sz="1800" dirty="0">
                <a:effectLst/>
                <a:latin typeface="Calibri" panose="020F0502020204030204" pitchFamily="34" charset="0"/>
                <a:ea typeface="Calibri" panose="020F0502020204030204" pitchFamily="34" charset="0"/>
              </a:rPr>
              <a:t>6.    Analyze and step back to see if you have thoroughly investigated all parts of your Research Question. Then step through your work in your paper.</a:t>
            </a:r>
          </a:p>
          <a:p>
            <a:pPr marR="0">
              <a:spcBef>
                <a:spcPts val="0"/>
              </a:spcBef>
              <a:spcAft>
                <a:spcPts val="0"/>
              </a:spcAft>
            </a:pPr>
            <a:endParaRPr lang="en-US" dirty="0">
              <a:latin typeface="Calibri" panose="020F0502020204030204" pitchFamily="34" charset="0"/>
              <a:ea typeface="Calibri" panose="020F0502020204030204" pitchFamily="34" charset="0"/>
            </a:endParaRPr>
          </a:p>
          <a:p>
            <a:pPr marL="342900" marR="0" indent="-342900">
              <a:spcBef>
                <a:spcPts val="0"/>
              </a:spcBef>
              <a:spcAft>
                <a:spcPts val="0"/>
              </a:spcAft>
              <a:buAutoNum type="arabicPeriod" startAt="7"/>
            </a:pPr>
            <a:r>
              <a:rPr lang="en-US" sz="1800" dirty="0">
                <a:effectLst/>
                <a:latin typeface="Calibri" panose="020F0502020204030204" pitchFamily="34" charset="0"/>
                <a:ea typeface="Calibri" panose="020F0502020204030204" pitchFamily="34" charset="0"/>
              </a:rPr>
              <a:t>Provide your statistical work to support and explain your study.</a:t>
            </a:r>
          </a:p>
          <a:p>
            <a:pPr marL="342900" marR="0" indent="-342900">
              <a:spcBef>
                <a:spcPts val="0"/>
              </a:spcBef>
              <a:spcAft>
                <a:spcPts val="0"/>
              </a:spcAft>
              <a:buAutoNum type="arabicPeriod" startAt="7"/>
            </a:pPr>
            <a:endParaRPr lang="en-US" sz="1800" dirty="0">
              <a:effectLst/>
              <a:latin typeface="Calibri" panose="020F0502020204030204" pitchFamily="34" charset="0"/>
              <a:ea typeface="Calibri" panose="020F0502020204030204" pitchFamily="34" charset="0"/>
            </a:endParaRPr>
          </a:p>
          <a:p>
            <a:pPr marL="342900" marR="0" indent="-342900">
              <a:spcBef>
                <a:spcPts val="0"/>
              </a:spcBef>
              <a:spcAft>
                <a:spcPts val="0"/>
              </a:spcAft>
              <a:buAutoNum type="arabicPeriod" startAt="8"/>
            </a:pPr>
            <a:r>
              <a:rPr lang="en-US" dirty="0">
                <a:latin typeface="Calibri" panose="020F0502020204030204" pitchFamily="34" charset="0"/>
                <a:ea typeface="Calibri" panose="020F0502020204030204" pitchFamily="34" charset="0"/>
              </a:rPr>
              <a:t>Use data visualizations to explain, identify, and support your findings.</a:t>
            </a:r>
          </a:p>
          <a:p>
            <a:pPr marL="342900" marR="0" indent="-342900">
              <a:spcBef>
                <a:spcPts val="0"/>
              </a:spcBef>
              <a:spcAft>
                <a:spcPts val="0"/>
              </a:spcAft>
              <a:buAutoNum type="arabicPeriod" startAt="8"/>
            </a:pPr>
            <a:endParaRPr lang="en-US" dirty="0">
              <a:latin typeface="Calibri" panose="020F0502020204030204" pitchFamily="34" charset="0"/>
              <a:ea typeface="Calibri" panose="020F0502020204030204" pitchFamily="34" charset="0"/>
            </a:endParaRPr>
          </a:p>
          <a:p>
            <a:pPr marL="342900" marR="0" indent="-342900">
              <a:spcBef>
                <a:spcPts val="0"/>
              </a:spcBef>
              <a:spcAft>
                <a:spcPts val="0"/>
              </a:spcAft>
              <a:buAutoNum type="arabicPeriod" startAt="9"/>
            </a:pPr>
            <a:r>
              <a:rPr lang="en-US" sz="1800" dirty="0">
                <a:effectLst/>
                <a:latin typeface="Calibri" panose="020F0502020204030204" pitchFamily="34" charset="0"/>
                <a:ea typeface="Calibri" panose="020F0502020204030204" pitchFamily="34" charset="0"/>
              </a:rPr>
              <a:t>State your conclusions.</a:t>
            </a:r>
          </a:p>
          <a:p>
            <a:pPr marL="342900" marR="0" indent="-342900">
              <a:spcBef>
                <a:spcPts val="0"/>
              </a:spcBef>
              <a:spcAft>
                <a:spcPts val="0"/>
              </a:spcAft>
              <a:buAutoNum type="arabicPeriod" startAt="9"/>
            </a:pPr>
            <a:endParaRPr lang="en-US" sz="1800" dirty="0">
              <a:effectLst/>
              <a:latin typeface="Calibri" panose="020F0502020204030204" pitchFamily="34" charset="0"/>
              <a:ea typeface="Calibri" panose="020F0502020204030204" pitchFamily="34" charset="0"/>
            </a:endParaRPr>
          </a:p>
          <a:p>
            <a:pPr marR="0">
              <a:spcBef>
                <a:spcPts val="0"/>
              </a:spcBef>
              <a:spcAft>
                <a:spcPts val="0"/>
              </a:spcAft>
            </a:pPr>
            <a:r>
              <a:rPr lang="en-US" dirty="0">
                <a:latin typeface="Calibri" panose="020F0502020204030204" pitchFamily="34" charset="0"/>
                <a:ea typeface="Calibri" panose="020F0502020204030204" pitchFamily="34" charset="0"/>
              </a:rPr>
              <a:t>10. Recommend topics for further study and research.</a:t>
            </a:r>
          </a:p>
          <a:p>
            <a:pPr marR="0">
              <a:spcBef>
                <a:spcPts val="0"/>
              </a:spcBef>
              <a:spcAft>
                <a:spcPts val="0"/>
              </a:spcAft>
            </a:pPr>
            <a:endParaRPr lang="en-US" sz="1800" dirty="0">
              <a:effectLst/>
              <a:latin typeface="Calibri" panose="020F0502020204030204" pitchFamily="34" charset="0"/>
              <a:ea typeface="Calibri" panose="020F0502020204030204" pitchFamily="34" charset="0"/>
            </a:endParaRPr>
          </a:p>
          <a:p>
            <a:pPr marR="0">
              <a:spcBef>
                <a:spcPts val="0"/>
              </a:spcBef>
              <a:spcAft>
                <a:spcPts val="0"/>
              </a:spcAft>
            </a:pPr>
            <a:r>
              <a:rPr lang="en-US" dirty="0">
                <a:latin typeface="Calibri" panose="020F0502020204030204" pitchFamily="34" charset="0"/>
                <a:ea typeface="Calibri" panose="020F0502020204030204" pitchFamily="34" charset="0"/>
              </a:rPr>
              <a:t>11. Spell-check, Grammar-check, and proofread your work.</a:t>
            </a:r>
          </a:p>
          <a:p>
            <a:pPr marR="0">
              <a:spcBef>
                <a:spcPts val="0"/>
              </a:spcBef>
              <a:spcAft>
                <a:spcPts val="0"/>
              </a:spcAft>
            </a:pPr>
            <a:r>
              <a:rPr lang="en-US" sz="1800" dirty="0">
                <a:effectLst/>
                <a:latin typeface="Calibri" panose="020F0502020204030204" pitchFamily="34" charset="0"/>
                <a:ea typeface="Calibri" panose="020F0502020204030204" pitchFamily="34" charset="0"/>
              </a:rPr>
              <a:t>     </a:t>
            </a:r>
          </a:p>
          <a:p>
            <a:pPr marR="0">
              <a:spcBef>
                <a:spcPts val="0"/>
              </a:spcBef>
              <a:spcAft>
                <a:spcPts val="0"/>
              </a:spcAft>
            </a:pPr>
            <a:r>
              <a:rPr lang="en-US" sz="1800" dirty="0">
                <a:effectLst/>
                <a:latin typeface="Calibri" panose="020F0502020204030204" pitchFamily="34" charset="0"/>
                <a:ea typeface="Calibri" panose="020F0502020204030204" pitchFamily="34" charset="0"/>
              </a:rPr>
              <a:t>Approved and retired databases and subjects:</a:t>
            </a:r>
          </a:p>
          <a:p>
            <a:pPr marR="0">
              <a:spcBef>
                <a:spcPts val="0"/>
              </a:spcBef>
              <a:spcAft>
                <a:spcPts val="0"/>
              </a:spcAft>
            </a:pPr>
            <a:endParaRPr lang="en-US" sz="1800" dirty="0">
              <a:effectLst/>
              <a:latin typeface="Calibri" panose="020F0502020204030204" pitchFamily="34" charset="0"/>
              <a:ea typeface="Calibri" panose="020F0502020204030204" pitchFamily="34" charset="0"/>
            </a:endParaRPr>
          </a:p>
        </p:txBody>
      </p:sp>
      <p:sp>
        <p:nvSpPr>
          <p:cNvPr id="8" name="TextBox 7">
            <a:extLst>
              <a:ext uri="{FF2B5EF4-FFF2-40B4-BE49-F238E27FC236}">
                <a16:creationId xmlns:a16="http://schemas.microsoft.com/office/drawing/2014/main" id="{ECC013CD-E324-3BF8-FEEF-957062CA056E}"/>
              </a:ext>
            </a:extLst>
          </p:cNvPr>
          <p:cNvSpPr txBox="1"/>
          <p:nvPr/>
        </p:nvSpPr>
        <p:spPr>
          <a:xfrm>
            <a:off x="5335421" y="6171286"/>
            <a:ext cx="6101254" cy="400110"/>
          </a:xfrm>
          <a:prstGeom prst="rect">
            <a:avLst/>
          </a:prstGeom>
          <a:noFill/>
        </p:spPr>
        <p:txBody>
          <a:bodyPr wrap="square">
            <a:spAutoFit/>
          </a:bodyPr>
          <a:lstStyle/>
          <a:p>
            <a:r>
              <a:rPr lang="en-US" sz="1000" b="1" dirty="0">
                <a:solidFill>
                  <a:srgbClr val="FF0000"/>
                </a:solidFill>
              </a:rPr>
              <a:t>https://westerngovernorsuniversity-my.sharepoint.com/:x:/g/personal/william_sewell_wgu_edu/EXienK-aFT1Du9OGTEfjvIYBpsdlREBbVved53f1FM31bg?e=BTobnc</a:t>
            </a:r>
          </a:p>
        </p:txBody>
      </p:sp>
    </p:spTree>
    <p:extLst>
      <p:ext uri="{BB962C8B-B14F-4D97-AF65-F5344CB8AC3E}">
        <p14:creationId xmlns:p14="http://schemas.microsoft.com/office/powerpoint/2010/main" val="41122618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294BF7-1F73-4FB6-917A-06A8F78DD168}"/>
              </a:ext>
            </a:extLst>
          </p:cNvPr>
          <p:cNvSpPr txBox="1">
            <a:spLocks/>
          </p:cNvSpPr>
          <p:nvPr/>
        </p:nvSpPr>
        <p:spPr>
          <a:xfrm>
            <a:off x="5172074" y="286604"/>
            <a:ext cx="5983605" cy="702304"/>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pPr>
              <a:spcAft>
                <a:spcPts val="600"/>
              </a:spcAft>
            </a:pPr>
            <a:r>
              <a:rPr lang="en-US" sz="4800" dirty="0"/>
              <a:t>Summarizing</a:t>
            </a:r>
          </a:p>
        </p:txBody>
      </p:sp>
      <p:pic>
        <p:nvPicPr>
          <p:cNvPr id="6" name="Picture 5" descr="Angled shot of pen on a graph">
            <a:extLst>
              <a:ext uri="{FF2B5EF4-FFF2-40B4-BE49-F238E27FC236}">
                <a16:creationId xmlns:a16="http://schemas.microsoft.com/office/drawing/2014/main" id="{E69EC3A1-6985-E517-CE8A-68489A86CFEA}"/>
              </a:ext>
            </a:extLst>
          </p:cNvPr>
          <p:cNvPicPr>
            <a:picLocks noChangeAspect="1"/>
          </p:cNvPicPr>
          <p:nvPr/>
        </p:nvPicPr>
        <p:blipFill rotWithShape="1">
          <a:blip r:embed="rId2"/>
          <a:srcRect l="8978" r="46443" b="-1"/>
          <a:stretch/>
        </p:blipFill>
        <p:spPr>
          <a:xfrm>
            <a:off x="20" y="10"/>
            <a:ext cx="4580077" cy="6857990"/>
          </a:xfrm>
          <a:prstGeom prst="rect">
            <a:avLst/>
          </a:prstGeom>
        </p:spPr>
      </p:pic>
      <p:cxnSp>
        <p:nvCxnSpPr>
          <p:cNvPr id="16" name="Straight Connector 15">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0BE4881A-BE38-4405-B694-25A737F379D9}"/>
              </a:ext>
            </a:extLst>
          </p:cNvPr>
          <p:cNvSpPr txBox="1"/>
          <p:nvPr/>
        </p:nvSpPr>
        <p:spPr>
          <a:xfrm>
            <a:off x="4857135" y="2085002"/>
            <a:ext cx="7334845" cy="2762302"/>
          </a:xfrm>
          <a:prstGeom prst="rect">
            <a:avLst/>
          </a:prstGeom>
        </p:spPr>
        <p:txBody>
          <a:bodyPr vert="horz" lIns="0" tIns="45720" rIns="0" bIns="45720" rtlCol="0">
            <a:normAutofit/>
          </a:bodyPr>
          <a:lstStyle/>
          <a:p>
            <a:pPr marR="0">
              <a:spcBef>
                <a:spcPts val="0"/>
              </a:spcBef>
              <a:spcAft>
                <a:spcPts val="0"/>
              </a:spcAft>
            </a:pPr>
            <a:r>
              <a:rPr lang="en-US" dirty="0">
                <a:latin typeface="Calibri" panose="020F0502020204030204" pitchFamily="34" charset="0"/>
                <a:ea typeface="Calibri" panose="020F0502020204030204" pitchFamily="34" charset="0"/>
              </a:rPr>
              <a:t>This is Task Three of the MSDA Capstone.</a:t>
            </a:r>
          </a:p>
          <a:p>
            <a:pPr marR="0">
              <a:spcBef>
                <a:spcPts val="0"/>
              </a:spcBef>
              <a:spcAft>
                <a:spcPts val="0"/>
              </a:spcAft>
            </a:pPr>
            <a:endParaRPr lang="en-US" dirty="0">
              <a:latin typeface="Calibri" panose="020F0502020204030204" pitchFamily="34" charset="0"/>
              <a:ea typeface="Calibri" panose="020F0502020204030204" pitchFamily="34" charset="0"/>
            </a:endParaRPr>
          </a:p>
          <a:p>
            <a:pPr marR="0">
              <a:spcBef>
                <a:spcPts val="0"/>
              </a:spcBef>
              <a:spcAft>
                <a:spcPts val="0"/>
              </a:spcAft>
            </a:pPr>
            <a:r>
              <a:rPr lang="en-US" dirty="0">
                <a:latin typeface="Calibri" panose="020F0502020204030204" pitchFamily="34" charset="0"/>
                <a:ea typeface="Calibri" panose="020F0502020204030204" pitchFamily="34" charset="0"/>
              </a:rPr>
              <a:t>Create a Panopto presentation for an audience of interested persons and</a:t>
            </a:r>
          </a:p>
          <a:p>
            <a:pPr marR="0">
              <a:spcBef>
                <a:spcPts val="0"/>
              </a:spcBef>
              <a:spcAft>
                <a:spcPts val="0"/>
              </a:spcAft>
            </a:pPr>
            <a:r>
              <a:rPr lang="en-US" dirty="0">
                <a:latin typeface="Calibri" panose="020F0502020204030204" pitchFamily="34" charset="0"/>
                <a:ea typeface="Calibri" panose="020F0502020204030204" pitchFamily="34" charset="0"/>
              </a:rPr>
              <a:t>do not assume a high degree of Data Analytics skills.</a:t>
            </a:r>
          </a:p>
          <a:p>
            <a:pPr marR="0">
              <a:spcBef>
                <a:spcPts val="0"/>
              </a:spcBef>
              <a:spcAft>
                <a:spcPts val="0"/>
              </a:spcAft>
            </a:pPr>
            <a:endParaRPr lang="en-US" dirty="0">
              <a:latin typeface="Calibri" panose="020F0502020204030204" pitchFamily="34" charset="0"/>
              <a:ea typeface="Calibri" panose="020F0502020204030204" pitchFamily="34" charset="0"/>
            </a:endParaRPr>
          </a:p>
          <a:p>
            <a:pPr marR="0">
              <a:spcBef>
                <a:spcPts val="0"/>
              </a:spcBef>
              <a:spcAft>
                <a:spcPts val="0"/>
              </a:spcAft>
            </a:pPr>
            <a:r>
              <a:rPr lang="en-US" dirty="0">
                <a:latin typeface="Calibri" panose="020F0502020204030204" pitchFamily="34" charset="0"/>
                <a:ea typeface="Calibri" panose="020F0502020204030204" pitchFamily="34" charset="0"/>
              </a:rPr>
              <a:t>Provide a high-level explanation and description of your work.</a:t>
            </a:r>
          </a:p>
          <a:p>
            <a:pPr marR="0">
              <a:spcBef>
                <a:spcPts val="0"/>
              </a:spcBef>
              <a:spcAft>
                <a:spcPts val="0"/>
              </a:spcAft>
            </a:pPr>
            <a:endParaRPr lang="en-US" dirty="0">
              <a:latin typeface="Calibri" panose="020F0502020204030204" pitchFamily="34" charset="0"/>
              <a:ea typeface="Calibri" panose="020F0502020204030204" pitchFamily="34" charset="0"/>
            </a:endParaRPr>
          </a:p>
          <a:p>
            <a:pPr marR="0">
              <a:spcBef>
                <a:spcPts val="0"/>
              </a:spcBef>
              <a:spcAft>
                <a:spcPts val="0"/>
              </a:spcAft>
            </a:pPr>
            <a:r>
              <a:rPr lang="en-US" dirty="0">
                <a:latin typeface="Calibri" panose="020F0502020204030204" pitchFamily="34" charset="0"/>
                <a:ea typeface="Calibri" panose="020F0502020204030204" pitchFamily="34" charset="0"/>
              </a:rPr>
              <a:t>Refer to your graphics as a visual way of explaining your findings and conclusions.</a:t>
            </a:r>
          </a:p>
        </p:txBody>
      </p:sp>
    </p:spTree>
    <p:extLst>
      <p:ext uri="{BB962C8B-B14F-4D97-AF65-F5344CB8AC3E}">
        <p14:creationId xmlns:p14="http://schemas.microsoft.com/office/powerpoint/2010/main" val="13624556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294BF7-1F73-4FB6-917A-06A8F78DD168}"/>
              </a:ext>
            </a:extLst>
          </p:cNvPr>
          <p:cNvSpPr txBox="1">
            <a:spLocks/>
          </p:cNvSpPr>
          <p:nvPr/>
        </p:nvSpPr>
        <p:spPr>
          <a:xfrm>
            <a:off x="5172074" y="286604"/>
            <a:ext cx="5983605" cy="702304"/>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pPr>
              <a:spcAft>
                <a:spcPts val="600"/>
              </a:spcAft>
            </a:pPr>
            <a:r>
              <a:rPr lang="en-US" sz="4800" dirty="0"/>
              <a:t>Summarizing</a:t>
            </a:r>
          </a:p>
        </p:txBody>
      </p:sp>
      <p:pic>
        <p:nvPicPr>
          <p:cNvPr id="6" name="Picture 5" descr="Angled shot of pen on a graph">
            <a:extLst>
              <a:ext uri="{FF2B5EF4-FFF2-40B4-BE49-F238E27FC236}">
                <a16:creationId xmlns:a16="http://schemas.microsoft.com/office/drawing/2014/main" id="{E69EC3A1-6985-E517-CE8A-68489A86CFEA}"/>
              </a:ext>
            </a:extLst>
          </p:cNvPr>
          <p:cNvPicPr>
            <a:picLocks noChangeAspect="1"/>
          </p:cNvPicPr>
          <p:nvPr/>
        </p:nvPicPr>
        <p:blipFill rotWithShape="1">
          <a:blip r:embed="rId2"/>
          <a:srcRect l="8978" r="46443" b="-1"/>
          <a:stretch/>
        </p:blipFill>
        <p:spPr>
          <a:xfrm>
            <a:off x="20" y="10"/>
            <a:ext cx="4580077" cy="6857990"/>
          </a:xfrm>
          <a:prstGeom prst="rect">
            <a:avLst/>
          </a:prstGeom>
        </p:spPr>
      </p:pic>
      <p:cxnSp>
        <p:nvCxnSpPr>
          <p:cNvPr id="16" name="Straight Connector 15">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0BE4881A-BE38-4405-B694-25A737F379D9}"/>
              </a:ext>
            </a:extLst>
          </p:cNvPr>
          <p:cNvSpPr txBox="1"/>
          <p:nvPr/>
        </p:nvSpPr>
        <p:spPr>
          <a:xfrm>
            <a:off x="4857135" y="2085002"/>
            <a:ext cx="7334845" cy="1709749"/>
          </a:xfrm>
          <a:prstGeom prst="rect">
            <a:avLst/>
          </a:prstGeom>
        </p:spPr>
        <p:txBody>
          <a:bodyPr vert="horz" lIns="0" tIns="45720" rIns="0" bIns="45720" rtlCol="0">
            <a:normAutofit lnSpcReduction="10000"/>
          </a:bodyPr>
          <a:lstStyle/>
          <a:p>
            <a:pPr marR="0">
              <a:spcBef>
                <a:spcPts val="0"/>
              </a:spcBef>
              <a:spcAft>
                <a:spcPts val="0"/>
              </a:spcAft>
            </a:pPr>
            <a:r>
              <a:rPr lang="en-US" dirty="0">
                <a:latin typeface="Calibri" panose="020F0502020204030204" pitchFamily="34" charset="0"/>
                <a:ea typeface="Calibri" panose="020F0502020204030204" pitchFamily="34" charset="0"/>
              </a:rPr>
              <a:t>This is Task Three of the MSDA Capstone.</a:t>
            </a:r>
          </a:p>
          <a:p>
            <a:pPr marR="0">
              <a:spcBef>
                <a:spcPts val="0"/>
              </a:spcBef>
              <a:spcAft>
                <a:spcPts val="0"/>
              </a:spcAft>
            </a:pPr>
            <a:endParaRPr lang="en-US" dirty="0">
              <a:latin typeface="Calibri" panose="020F0502020204030204" pitchFamily="34" charset="0"/>
              <a:ea typeface="Calibri" panose="020F0502020204030204" pitchFamily="34" charset="0"/>
            </a:endParaRPr>
          </a:p>
          <a:p>
            <a:pPr marR="0">
              <a:spcBef>
                <a:spcPts val="0"/>
              </a:spcBef>
              <a:spcAft>
                <a:spcPts val="0"/>
              </a:spcAft>
            </a:pPr>
            <a:r>
              <a:rPr lang="en-US" dirty="0">
                <a:latin typeface="Calibri" panose="020F0502020204030204" pitchFamily="34" charset="0"/>
                <a:ea typeface="Calibri" panose="020F0502020204030204" pitchFamily="34" charset="0"/>
              </a:rPr>
              <a:t>Create an Executive Summary.  This document is shorter than your research paper but emphasizes the purpose, highlights of the study, findings and conclusions.  Again, use APA-Style.  An Executive Summary Model is given below.</a:t>
            </a:r>
          </a:p>
        </p:txBody>
      </p:sp>
      <p:sp>
        <p:nvSpPr>
          <p:cNvPr id="3" name="TextBox 2">
            <a:extLst>
              <a:ext uri="{FF2B5EF4-FFF2-40B4-BE49-F238E27FC236}">
                <a16:creationId xmlns:a16="http://schemas.microsoft.com/office/drawing/2014/main" id="{DDF40888-E2F3-4EA0-A07B-1D11D2A92A6B}"/>
              </a:ext>
            </a:extLst>
          </p:cNvPr>
          <p:cNvSpPr txBox="1"/>
          <p:nvPr/>
        </p:nvSpPr>
        <p:spPr>
          <a:xfrm>
            <a:off x="7039897" y="4975123"/>
            <a:ext cx="2755306" cy="369332"/>
          </a:xfrm>
          <a:prstGeom prst="rect">
            <a:avLst/>
          </a:prstGeom>
          <a:noFill/>
        </p:spPr>
        <p:txBody>
          <a:bodyPr wrap="none" rtlCol="0">
            <a:spAutoFit/>
          </a:bodyPr>
          <a:lstStyle/>
          <a:p>
            <a:r>
              <a:rPr lang="en-US" dirty="0">
                <a:hlinkClick r:id="rId3"/>
              </a:rPr>
              <a:t>Executive Summary Model</a:t>
            </a:r>
            <a:endParaRPr lang="en-US" dirty="0"/>
          </a:p>
        </p:txBody>
      </p:sp>
    </p:spTree>
    <p:extLst>
      <p:ext uri="{BB962C8B-B14F-4D97-AF65-F5344CB8AC3E}">
        <p14:creationId xmlns:p14="http://schemas.microsoft.com/office/powerpoint/2010/main" val="16824307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550863" y="549276"/>
            <a:ext cx="5975772" cy="969132"/>
          </a:xfrm>
        </p:spPr>
        <p:txBody>
          <a:bodyPr/>
          <a:lstStyle/>
          <a:p>
            <a:r>
              <a:rPr lang="en-US" dirty="0">
                <a:solidFill>
                  <a:schemeClr val="bg1"/>
                </a:solidFill>
              </a:rPr>
              <a:t>Agenda in Review</a:t>
            </a:r>
          </a:p>
        </p:txBody>
      </p:sp>
      <p:sp>
        <p:nvSpPr>
          <p:cNvPr id="3" name="Content Placeholder 2">
            <a:extLst>
              <a:ext uri="{FF2B5EF4-FFF2-40B4-BE49-F238E27FC236}">
                <a16:creationId xmlns:a16="http://schemas.microsoft.com/office/drawing/2014/main" id="{D3B60D6F-4D0F-4D33-B2A7-159C8583FF00}"/>
              </a:ext>
            </a:extLst>
          </p:cNvPr>
          <p:cNvSpPr>
            <a:spLocks noGrp="1"/>
          </p:cNvSpPr>
          <p:nvPr>
            <p:ph idx="1"/>
          </p:nvPr>
        </p:nvSpPr>
        <p:spPr>
          <a:xfrm>
            <a:off x="550863" y="2677306"/>
            <a:ext cx="3565525" cy="3415519"/>
          </a:xfrm>
        </p:spPr>
        <p:txBody>
          <a:bodyPr/>
          <a:lstStyle/>
          <a:p>
            <a:r>
              <a:rPr lang="en-US" dirty="0">
                <a:solidFill>
                  <a:schemeClr val="bg1">
                    <a:alpha val="60000"/>
                  </a:schemeClr>
                </a:solidFill>
                <a:latin typeface="Arial" panose="020B0604020202020204" pitchFamily="34" charset="0"/>
                <a:cs typeface="Arial" panose="020B0604020202020204" pitchFamily="34" charset="0"/>
              </a:rPr>
              <a:t>Topic one – Discovery</a:t>
            </a:r>
          </a:p>
          <a:p>
            <a:r>
              <a:rPr lang="en-US" dirty="0">
                <a:solidFill>
                  <a:schemeClr val="bg1">
                    <a:alpha val="60000"/>
                  </a:schemeClr>
                </a:solidFill>
                <a:latin typeface="Arial" panose="020B0604020202020204" pitchFamily="34" charset="0"/>
                <a:cs typeface="Arial" panose="020B0604020202020204" pitchFamily="34" charset="0"/>
              </a:rPr>
              <a:t>Topic two – Refining </a:t>
            </a:r>
          </a:p>
          <a:p>
            <a:r>
              <a:rPr lang="en-US" dirty="0">
                <a:solidFill>
                  <a:schemeClr val="bg1">
                    <a:alpha val="60000"/>
                  </a:schemeClr>
                </a:solidFill>
                <a:latin typeface="Arial" panose="020B0604020202020204" pitchFamily="34" charset="0"/>
                <a:cs typeface="Arial" panose="020B0604020202020204" pitchFamily="34" charset="0"/>
              </a:rPr>
              <a:t>Topic three - Investigating</a:t>
            </a:r>
          </a:p>
          <a:p>
            <a:r>
              <a:rPr lang="en-US" dirty="0">
                <a:solidFill>
                  <a:schemeClr val="bg1">
                    <a:alpha val="60000"/>
                  </a:schemeClr>
                </a:solidFill>
                <a:latin typeface="Arial" panose="020B0604020202020204" pitchFamily="34" charset="0"/>
                <a:cs typeface="Arial" panose="020B0604020202020204" pitchFamily="34" charset="0"/>
              </a:rPr>
              <a:t>Topic four - Reporting</a:t>
            </a:r>
          </a:p>
          <a:p>
            <a:r>
              <a:rPr lang="en-US" dirty="0">
                <a:solidFill>
                  <a:schemeClr val="bg1">
                    <a:alpha val="60000"/>
                  </a:schemeClr>
                </a:solidFill>
                <a:latin typeface="Arial" panose="020B0604020202020204" pitchFamily="34" charset="0"/>
                <a:cs typeface="Arial" panose="020B0604020202020204" pitchFamily="34" charset="0"/>
              </a:rPr>
              <a:t>Topic five - Summarizing</a:t>
            </a:r>
          </a:p>
          <a:p>
            <a:endParaRPr lang="en-US" dirty="0"/>
          </a:p>
        </p:txBody>
      </p:sp>
      <p:pic>
        <p:nvPicPr>
          <p:cNvPr id="8" name="Picture Placeholder 7" descr="Digital Data">
            <a:extLst>
              <a:ext uri="{FF2B5EF4-FFF2-40B4-BE49-F238E27FC236}">
                <a16:creationId xmlns:a16="http://schemas.microsoft.com/office/drawing/2014/main" id="{06D2324F-3B7B-45EF-9584-C8EADD2C8C0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5208928" y="1596771"/>
            <a:ext cx="3448558" cy="3448558"/>
          </a:xfrm>
        </p:spPr>
      </p:pic>
      <p:pic>
        <p:nvPicPr>
          <p:cNvPr id="10" name="Picture Placeholder 9" descr="Data Points ">
            <a:extLst>
              <a:ext uri="{FF2B5EF4-FFF2-40B4-BE49-F238E27FC236}">
                <a16:creationId xmlns:a16="http://schemas.microsoft.com/office/drawing/2014/main" id="{71F862F9-0E8A-4DB9-8083-1C3AA6E5D777}"/>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8918575" y="596392"/>
            <a:ext cx="2263776" cy="2263776"/>
          </a:xfrm>
        </p:spPr>
      </p:pic>
      <p:pic>
        <p:nvPicPr>
          <p:cNvPr id="12" name="Picture Placeholder 11" descr="Data Background">
            <a:extLst>
              <a:ext uri="{FF2B5EF4-FFF2-40B4-BE49-F238E27FC236}">
                <a16:creationId xmlns:a16="http://schemas.microsoft.com/office/drawing/2014/main" id="{A63F39B9-0715-40B5-8ECB-9B983F99C690}"/>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a:stretch/>
        </p:blipFill>
        <p:spPr>
          <a:xfrm>
            <a:off x="9091612" y="3324733"/>
            <a:ext cx="2936876" cy="2936876"/>
          </a:xfrm>
        </p:spPr>
      </p:pic>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25</a:t>
            </a:fld>
            <a:endParaRPr lang="en-US"/>
          </a:p>
        </p:txBody>
      </p:sp>
    </p:spTree>
    <p:extLst>
      <p:ext uri="{BB962C8B-B14F-4D97-AF65-F5344CB8AC3E}">
        <p14:creationId xmlns:p14="http://schemas.microsoft.com/office/powerpoint/2010/main" val="23132348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C15EE852-24F1-4643-8082-AB45CFF2BA10}"/>
              </a:ext>
            </a:extLst>
          </p:cNvPr>
          <p:cNvSpPr>
            <a:spLocks noGrp="1"/>
          </p:cNvSpPr>
          <p:nvPr>
            <p:ph type="title"/>
          </p:nvPr>
        </p:nvSpPr>
        <p:spPr>
          <a:xfrm>
            <a:off x="550864" y="549275"/>
            <a:ext cx="3566160" cy="3384550"/>
          </a:xfrm>
        </p:spPr>
        <p:txBody>
          <a:bodyPr>
            <a:normAutofit/>
          </a:bodyPr>
          <a:lstStyle/>
          <a:p>
            <a:r>
              <a:rPr lang="en-US" dirty="0">
                <a:solidFill>
                  <a:schemeClr val="bg1"/>
                </a:solidFill>
              </a:rPr>
              <a:t>The way to get started is quit talking and begin doing.</a:t>
            </a:r>
          </a:p>
        </p:txBody>
      </p:sp>
      <p:sp>
        <p:nvSpPr>
          <p:cNvPr id="15" name="Content Placeholder 14">
            <a:extLst>
              <a:ext uri="{FF2B5EF4-FFF2-40B4-BE49-F238E27FC236}">
                <a16:creationId xmlns:a16="http://schemas.microsoft.com/office/drawing/2014/main" id="{4139825C-53C7-44F4-A064-9795CECD081B}"/>
              </a:ext>
            </a:extLst>
          </p:cNvPr>
          <p:cNvSpPr>
            <a:spLocks noGrp="1"/>
          </p:cNvSpPr>
          <p:nvPr>
            <p:ph sz="quarter" idx="15"/>
          </p:nvPr>
        </p:nvSpPr>
        <p:spPr>
          <a:xfrm>
            <a:off x="550863" y="4097338"/>
            <a:ext cx="3565524" cy="2351087"/>
          </a:xfrm>
        </p:spPr>
        <p:txBody>
          <a:bodyPr/>
          <a:lstStyle/>
          <a:p>
            <a:r>
              <a:rPr lang="en-US" dirty="0">
                <a:solidFill>
                  <a:schemeClr val="bg1">
                    <a:alpha val="60000"/>
                  </a:schemeClr>
                </a:solidFill>
              </a:rPr>
              <a:t>Walt Disney</a:t>
            </a:r>
          </a:p>
          <a:p>
            <a:endParaRPr lang="en-US" dirty="0"/>
          </a:p>
        </p:txBody>
      </p:sp>
      <p:pic>
        <p:nvPicPr>
          <p:cNvPr id="18" name="Picture Placeholder 17" descr="A person drawing on a white board">
            <a:extLst>
              <a:ext uri="{FF2B5EF4-FFF2-40B4-BE49-F238E27FC236}">
                <a16:creationId xmlns:a16="http://schemas.microsoft.com/office/drawing/2014/main" id="{301557C2-9072-409B-88EC-E8577CEFCAF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5535809" y="656633"/>
            <a:ext cx="5132388" cy="5132388"/>
          </a:xfrm>
        </p:spPr>
      </p:pic>
      <p:sp>
        <p:nvSpPr>
          <p:cNvPr id="21" name="Slide Number Placeholder 20">
            <a:extLst>
              <a:ext uri="{FF2B5EF4-FFF2-40B4-BE49-F238E27FC236}">
                <a16:creationId xmlns:a16="http://schemas.microsoft.com/office/drawing/2014/main" id="{1C563B34-DD53-4FB1-B8C2-8914E01C6365}"/>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26</a:t>
            </a:fld>
            <a:endParaRPr lang="en-US"/>
          </a:p>
        </p:txBody>
      </p:sp>
    </p:spTree>
    <p:extLst>
      <p:ext uri="{BB962C8B-B14F-4D97-AF65-F5344CB8AC3E}">
        <p14:creationId xmlns:p14="http://schemas.microsoft.com/office/powerpoint/2010/main" val="3955183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bg>
      <p:bgPr>
        <a:solidFill>
          <a:srgbClr val="00B0F0"/>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581E8936-2270-47FE-94A4-398CB123EF90}"/>
              </a:ext>
            </a:extLst>
          </p:cNvPr>
          <p:cNvSpPr>
            <a:spLocks noGrp="1"/>
          </p:cNvSpPr>
          <p:nvPr>
            <p:ph type="title"/>
          </p:nvPr>
        </p:nvSpPr>
        <p:spPr>
          <a:xfrm>
            <a:off x="64302" y="5204786"/>
            <a:ext cx="4500562" cy="1562959"/>
          </a:xfrm>
        </p:spPr>
        <p:txBody>
          <a:bodyPr/>
          <a:lstStyle/>
          <a:p>
            <a:r>
              <a:rPr lang="en-US" dirty="0"/>
              <a:t>Summary</a:t>
            </a:r>
          </a:p>
        </p:txBody>
      </p:sp>
      <p:pic>
        <p:nvPicPr>
          <p:cNvPr id="16" name="Picture Placeholder 15" descr="Data Points Digital background">
            <a:extLst>
              <a:ext uri="{FF2B5EF4-FFF2-40B4-BE49-F238E27FC236}">
                <a16:creationId xmlns:a16="http://schemas.microsoft.com/office/drawing/2014/main" id="{361E9ADB-7377-4CF1-9AE4-AEFBDEBEEEE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1"/>
            <a:ext cx="7343308" cy="3816991"/>
          </a:xfrm>
        </p:spPr>
      </p:pic>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27</a:t>
            </a:fld>
            <a:endParaRPr lang="en-US"/>
          </a:p>
        </p:txBody>
      </p:sp>
      <p:pic>
        <p:nvPicPr>
          <p:cNvPr id="10" name="Picture 9" descr="Diagram&#10;&#10;Description automatically generated">
            <a:extLst>
              <a:ext uri="{FF2B5EF4-FFF2-40B4-BE49-F238E27FC236}">
                <a16:creationId xmlns:a16="http://schemas.microsoft.com/office/drawing/2014/main" id="{B13908C4-CD19-4C0A-B120-094393869F65}"/>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7343308" y="0"/>
            <a:ext cx="4848692" cy="6858000"/>
          </a:xfrm>
          <a:prstGeom prst="rect">
            <a:avLst/>
          </a:prstGeom>
        </p:spPr>
      </p:pic>
      <p:pic>
        <p:nvPicPr>
          <p:cNvPr id="69" name="Picture 68" descr="Person on busy street">
            <a:extLst>
              <a:ext uri="{FF2B5EF4-FFF2-40B4-BE49-F238E27FC236}">
                <a16:creationId xmlns:a16="http://schemas.microsoft.com/office/drawing/2014/main" id="{9F7D72DD-91A6-4E2F-A44F-24E072B8337B}"/>
              </a:ext>
            </a:extLst>
          </p:cNvPr>
          <p:cNvPicPr>
            <a:picLocks noChangeAspect="1"/>
          </p:cNvPicPr>
          <p:nvPr/>
        </p:nvPicPr>
        <p:blipFill>
          <a:blip r:embed="rId6"/>
          <a:stretch>
            <a:fillRect/>
          </a:stretch>
        </p:blipFill>
        <p:spPr>
          <a:xfrm>
            <a:off x="5419805" y="5666490"/>
            <a:ext cx="1649689" cy="1101255"/>
          </a:xfrm>
          <a:prstGeom prst="rect">
            <a:avLst/>
          </a:prstGeom>
        </p:spPr>
      </p:pic>
    </p:spTree>
    <p:extLst>
      <p:ext uri="{BB962C8B-B14F-4D97-AF65-F5344CB8AC3E}">
        <p14:creationId xmlns:p14="http://schemas.microsoft.com/office/powerpoint/2010/main" val="35215613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581E8936-2270-47FE-94A4-398CB123EF90}"/>
              </a:ext>
            </a:extLst>
          </p:cNvPr>
          <p:cNvSpPr>
            <a:spLocks noGrp="1"/>
          </p:cNvSpPr>
          <p:nvPr>
            <p:ph type="title"/>
          </p:nvPr>
        </p:nvSpPr>
        <p:spPr>
          <a:xfrm>
            <a:off x="64302" y="5204786"/>
            <a:ext cx="4500562" cy="1562959"/>
          </a:xfrm>
        </p:spPr>
        <p:txBody>
          <a:bodyPr/>
          <a:lstStyle/>
          <a:p>
            <a:r>
              <a:rPr lang="en-US" dirty="0"/>
              <a:t>Analytics Vidhya</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28</a:t>
            </a:fld>
            <a:endParaRPr lang="en-US"/>
          </a:p>
        </p:txBody>
      </p:sp>
      <p:pic>
        <p:nvPicPr>
          <p:cNvPr id="69" name="Picture 68" descr="Person on busy street">
            <a:extLst>
              <a:ext uri="{FF2B5EF4-FFF2-40B4-BE49-F238E27FC236}">
                <a16:creationId xmlns:a16="http://schemas.microsoft.com/office/drawing/2014/main" id="{9F7D72DD-91A6-4E2F-A44F-24E072B8337B}"/>
              </a:ext>
            </a:extLst>
          </p:cNvPr>
          <p:cNvPicPr>
            <a:picLocks noChangeAspect="1"/>
          </p:cNvPicPr>
          <p:nvPr/>
        </p:nvPicPr>
        <p:blipFill>
          <a:blip r:embed="rId3"/>
          <a:stretch>
            <a:fillRect/>
          </a:stretch>
        </p:blipFill>
        <p:spPr>
          <a:xfrm>
            <a:off x="5419805" y="5666490"/>
            <a:ext cx="1649689" cy="1101255"/>
          </a:xfrm>
          <a:prstGeom prst="rect">
            <a:avLst/>
          </a:prstGeom>
        </p:spPr>
      </p:pic>
      <p:sp>
        <p:nvSpPr>
          <p:cNvPr id="3" name="Picture Placeholder 2">
            <a:extLst>
              <a:ext uri="{FF2B5EF4-FFF2-40B4-BE49-F238E27FC236}">
                <a16:creationId xmlns:a16="http://schemas.microsoft.com/office/drawing/2014/main" id="{F01FC59C-6A36-1F7C-834E-9E23B31B8124}"/>
              </a:ext>
            </a:extLst>
          </p:cNvPr>
          <p:cNvSpPr>
            <a:spLocks noGrp="1"/>
          </p:cNvSpPr>
          <p:nvPr>
            <p:ph type="pic" sz="quarter" idx="13"/>
          </p:nvPr>
        </p:nvSpPr>
        <p:spPr/>
      </p:sp>
      <p:pic>
        <p:nvPicPr>
          <p:cNvPr id="5" name="Picture 4">
            <a:extLst>
              <a:ext uri="{FF2B5EF4-FFF2-40B4-BE49-F238E27FC236}">
                <a16:creationId xmlns:a16="http://schemas.microsoft.com/office/drawing/2014/main" id="{B4B186E0-7FFA-9661-0357-190129BFE8AE}"/>
              </a:ext>
            </a:extLst>
          </p:cNvPr>
          <p:cNvPicPr>
            <a:picLocks noChangeAspect="1"/>
          </p:cNvPicPr>
          <p:nvPr/>
        </p:nvPicPr>
        <p:blipFill>
          <a:blip r:embed="rId4"/>
          <a:stretch>
            <a:fillRect/>
          </a:stretch>
        </p:blipFill>
        <p:spPr>
          <a:xfrm>
            <a:off x="0" y="0"/>
            <a:ext cx="12192000" cy="5032054"/>
          </a:xfrm>
          <a:prstGeom prst="rect">
            <a:avLst/>
          </a:prstGeom>
        </p:spPr>
      </p:pic>
    </p:spTree>
    <p:extLst>
      <p:ext uri="{BB962C8B-B14F-4D97-AF65-F5344CB8AC3E}">
        <p14:creationId xmlns:p14="http://schemas.microsoft.com/office/powerpoint/2010/main" val="28291599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4" name="TextBox 1">
            <a:extLst>
              <a:ext uri="{FF2B5EF4-FFF2-40B4-BE49-F238E27FC236}">
                <a16:creationId xmlns:a16="http://schemas.microsoft.com/office/drawing/2014/main" id="{C81F5E98-C52B-1F91-4BFE-3DC7648A8225}"/>
              </a:ext>
            </a:extLst>
          </p:cNvPr>
          <p:cNvGraphicFramePr/>
          <p:nvPr/>
        </p:nvGraphicFramePr>
        <p:xfrm>
          <a:off x="5089243" y="800409"/>
          <a:ext cx="6582555" cy="512179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extBox 1">
            <a:extLst>
              <a:ext uri="{FF2B5EF4-FFF2-40B4-BE49-F238E27FC236}">
                <a16:creationId xmlns:a16="http://schemas.microsoft.com/office/drawing/2014/main" id="{1D86B881-E924-4020-AB2C-5D84672CFE77}"/>
              </a:ext>
            </a:extLst>
          </p:cNvPr>
          <p:cNvSpPr txBox="1"/>
          <p:nvPr/>
        </p:nvSpPr>
        <p:spPr>
          <a:xfrm>
            <a:off x="2396412" y="0"/>
            <a:ext cx="7399175" cy="707886"/>
          </a:xfrm>
          <a:prstGeom prst="rect">
            <a:avLst/>
          </a:prstGeom>
          <a:noFill/>
        </p:spPr>
        <p:txBody>
          <a:bodyPr wrap="square" rtlCol="0">
            <a:spAutoFit/>
          </a:bodyPr>
          <a:lstStyle/>
          <a:p>
            <a:r>
              <a:rPr lang="en-US" sz="4000" b="1" dirty="0"/>
              <a:t>THANK YOU FOR ATTENDING!</a:t>
            </a:r>
          </a:p>
        </p:txBody>
      </p:sp>
      <p:sp>
        <p:nvSpPr>
          <p:cNvPr id="3" name="TextBox 2">
            <a:extLst>
              <a:ext uri="{FF2B5EF4-FFF2-40B4-BE49-F238E27FC236}">
                <a16:creationId xmlns:a16="http://schemas.microsoft.com/office/drawing/2014/main" id="{F50554D4-BA06-4011-953C-6E2BA55C314A}"/>
              </a:ext>
            </a:extLst>
          </p:cNvPr>
          <p:cNvSpPr txBox="1"/>
          <p:nvPr/>
        </p:nvSpPr>
        <p:spPr>
          <a:xfrm>
            <a:off x="888274" y="1306286"/>
            <a:ext cx="4110445" cy="2123658"/>
          </a:xfrm>
          <a:prstGeom prst="rect">
            <a:avLst/>
          </a:prstGeom>
          <a:noFill/>
        </p:spPr>
        <p:txBody>
          <a:bodyPr wrap="square" rtlCol="0">
            <a:spAutoFit/>
          </a:bodyPr>
          <a:lstStyle/>
          <a:p>
            <a:r>
              <a:rPr lang="en-US" sz="4400" dirty="0"/>
              <a:t>MSDA CAPSTONE WEBINAR</a:t>
            </a:r>
          </a:p>
        </p:txBody>
      </p:sp>
    </p:spTree>
    <p:extLst>
      <p:ext uri="{BB962C8B-B14F-4D97-AF65-F5344CB8AC3E}">
        <p14:creationId xmlns:p14="http://schemas.microsoft.com/office/powerpoint/2010/main" val="23746185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22" y="0"/>
            <a:ext cx="12191356" cy="6858000"/>
          </a:xfrm>
          <a:prstGeom prst="rect">
            <a:avLst/>
          </a:prstGeom>
          <a:effectLst>
            <a:softEdge rad="101600"/>
          </a:effectLst>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2" y="1673524"/>
            <a:ext cx="3485073" cy="2420504"/>
          </a:xfrm>
        </p:spPr>
        <p:txBody>
          <a:bodyPr>
            <a:normAutofit/>
          </a:bodyPr>
          <a:lstStyle/>
          <a:p>
            <a:pPr algn="l"/>
            <a:r>
              <a:rPr lang="en-US" sz="4000" dirty="0"/>
              <a:t>Lorem Ipsum</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5" y="4157933"/>
            <a:ext cx="3485072" cy="1026544"/>
          </a:xfrm>
        </p:spPr>
        <p:txBody>
          <a:bodyPr>
            <a:normAutofit/>
          </a:bodyPr>
          <a:lstStyle/>
          <a:p>
            <a:pPr algn="l"/>
            <a:r>
              <a:rPr lang="en-US" sz="2300" dirty="0">
                <a:solidFill>
                  <a:srgbClr val="5792BA"/>
                </a:solidFill>
              </a:rPr>
              <a:t>Getting all the facts for</a:t>
            </a:r>
          </a:p>
          <a:p>
            <a:pPr algn="l"/>
            <a:r>
              <a:rPr lang="en-US" dirty="0">
                <a:solidFill>
                  <a:srgbClr val="5792BA"/>
                </a:solidFill>
              </a:rPr>
              <a:t>Your Study</a:t>
            </a:r>
            <a:endParaRPr lang="en-US" sz="2300" dirty="0">
              <a:solidFill>
                <a:srgbClr val="5792BA"/>
              </a:solidFill>
            </a:endParaRPr>
          </a:p>
        </p:txBody>
      </p:sp>
    </p:spTree>
    <p:extLst>
      <p:ext uri="{BB962C8B-B14F-4D97-AF65-F5344CB8AC3E}">
        <p14:creationId xmlns:p14="http://schemas.microsoft.com/office/powerpoint/2010/main" val="15831201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60283D-173E-4BBE-9E98-C76153BA725A}"/>
              </a:ext>
            </a:extLst>
          </p:cNvPr>
          <p:cNvPicPr>
            <a:picLocks noChangeAspect="1"/>
          </p:cNvPicPr>
          <p:nvPr/>
        </p:nvPicPr>
        <p:blipFill>
          <a:blip r:embed="rId2"/>
          <a:stretch>
            <a:fillRect/>
          </a:stretch>
        </p:blipFill>
        <p:spPr>
          <a:xfrm>
            <a:off x="0" y="2671762"/>
            <a:ext cx="8197594" cy="4186238"/>
          </a:xfrm>
          <a:prstGeom prst="rect">
            <a:avLst/>
          </a:prstGeom>
        </p:spPr>
      </p:pic>
      <p:sp>
        <p:nvSpPr>
          <p:cNvPr id="4" name="TextBox 3">
            <a:extLst>
              <a:ext uri="{FF2B5EF4-FFF2-40B4-BE49-F238E27FC236}">
                <a16:creationId xmlns:a16="http://schemas.microsoft.com/office/drawing/2014/main" id="{BF3B6DD2-E967-4CEC-910B-400FFC5C8A88}"/>
              </a:ext>
            </a:extLst>
          </p:cNvPr>
          <p:cNvSpPr txBox="1"/>
          <p:nvPr/>
        </p:nvSpPr>
        <p:spPr>
          <a:xfrm>
            <a:off x="145387" y="586703"/>
            <a:ext cx="4476097" cy="369332"/>
          </a:xfrm>
          <a:prstGeom prst="rect">
            <a:avLst/>
          </a:prstGeom>
          <a:noFill/>
        </p:spPr>
        <p:txBody>
          <a:bodyPr wrap="none" rtlCol="0">
            <a:spAutoFit/>
          </a:bodyPr>
          <a:lstStyle/>
          <a:p>
            <a:r>
              <a:rPr lang="en-US" b="1" dirty="0">
                <a:solidFill>
                  <a:schemeClr val="bg1"/>
                </a:solidFill>
              </a:rPr>
              <a:t>Don’t forget I am only a phone call, away!</a:t>
            </a:r>
          </a:p>
        </p:txBody>
      </p:sp>
      <p:pic>
        <p:nvPicPr>
          <p:cNvPr id="1028" name="Picture 4">
            <a:extLst>
              <a:ext uri="{FF2B5EF4-FFF2-40B4-BE49-F238E27FC236}">
                <a16:creationId xmlns:a16="http://schemas.microsoft.com/office/drawing/2014/main" id="{07D741AF-D4E9-47F8-A5DE-605D9A469A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57592" y="2003261"/>
            <a:ext cx="4043465" cy="485473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165AF68-13CF-4CF1-ACB5-2F1827362537}"/>
              </a:ext>
            </a:extLst>
          </p:cNvPr>
          <p:cNvSpPr txBox="1"/>
          <p:nvPr/>
        </p:nvSpPr>
        <p:spPr>
          <a:xfrm>
            <a:off x="5609773" y="573060"/>
            <a:ext cx="2492493" cy="1615827"/>
          </a:xfrm>
          <a:prstGeom prst="rect">
            <a:avLst/>
          </a:prstGeom>
          <a:noFill/>
        </p:spPr>
        <p:txBody>
          <a:bodyPr wrap="square">
            <a:spAutoFit/>
          </a:bodyPr>
          <a:lstStyle/>
          <a:p>
            <a:pPr marL="0" marR="0">
              <a:spcBef>
                <a:spcPts val="0"/>
              </a:spcBef>
              <a:spcAft>
                <a:spcPts val="0"/>
              </a:spcAft>
            </a:pPr>
            <a:r>
              <a:rPr lang="en-US" sz="1100" b="1" dirty="0">
                <a:solidFill>
                  <a:srgbClr val="002F51"/>
                </a:solidFill>
                <a:effectLst/>
                <a:latin typeface="Arial" panose="020B0604020202020204" pitchFamily="34" charset="0"/>
                <a:ea typeface="Times New Roman" panose="02020603050405020304" pitchFamily="18" charset="0"/>
                <a:cs typeface="Arial" panose="020B0604020202020204" pitchFamily="34" charset="0"/>
              </a:rPr>
              <a:t>Dr. William Sewell</a:t>
            </a:r>
            <a:endParaRPr lang="en-US" sz="1100" dirty="0">
              <a:effectLst/>
              <a:latin typeface="Arial" panose="020B060402020202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100" dirty="0">
                <a:solidFill>
                  <a:srgbClr val="003057"/>
                </a:solidFill>
                <a:effectLst/>
                <a:latin typeface="Arial" panose="020B0604020202020204" pitchFamily="34" charset="0"/>
                <a:ea typeface="Times New Roman" panose="02020603050405020304" pitchFamily="18" charset="0"/>
                <a:cs typeface="Arial" panose="020B0604020202020204" pitchFamily="34" charset="0"/>
              </a:rPr>
              <a:t>Course Instructor</a:t>
            </a:r>
            <a:endParaRPr lang="en-US" sz="1100" dirty="0">
              <a:effectLst/>
              <a:latin typeface="Arial" panose="020B060402020202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100" dirty="0">
                <a:solidFill>
                  <a:srgbClr val="003057"/>
                </a:solidFill>
                <a:effectLst/>
                <a:latin typeface="Arial" panose="020B0604020202020204" pitchFamily="34" charset="0"/>
                <a:ea typeface="Times New Roman" panose="02020603050405020304" pitchFamily="18" charset="0"/>
                <a:cs typeface="Arial" panose="020B0604020202020204" pitchFamily="34" charset="0"/>
              </a:rPr>
              <a:t>College of Information Technology</a:t>
            </a:r>
            <a:endParaRPr lang="en-US" sz="1100" dirty="0">
              <a:effectLst/>
              <a:latin typeface="Arial" panose="020B060402020202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1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1100" b="1" dirty="0">
                <a:solidFill>
                  <a:srgbClr val="327DA9"/>
                </a:solidFill>
                <a:effectLst/>
                <a:latin typeface="Arial" panose="020B0604020202020204" pitchFamily="34" charset="0"/>
                <a:ea typeface="Times New Roman" panose="02020603050405020304" pitchFamily="18" charset="0"/>
                <a:cs typeface="Arial" panose="020B0604020202020204" pitchFamily="34" charset="0"/>
              </a:rPr>
              <a:t>Western Governors University</a:t>
            </a:r>
            <a:endParaRPr lang="en-US" sz="1100" dirty="0">
              <a:effectLst/>
              <a:latin typeface="Arial" panose="020B060402020202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100" dirty="0">
                <a:solidFill>
                  <a:srgbClr val="636669"/>
                </a:solidFill>
                <a:effectLst/>
                <a:latin typeface="Arial" panose="020B0604020202020204" pitchFamily="34" charset="0"/>
                <a:ea typeface="Times New Roman" panose="02020603050405020304" pitchFamily="18" charset="0"/>
                <a:cs typeface="Arial" panose="020B0604020202020204" pitchFamily="34" charset="0"/>
              </a:rPr>
              <a:t>877-435-7948 </a:t>
            </a:r>
            <a:r>
              <a:rPr lang="en-US" sz="1100" dirty="0" err="1">
                <a:solidFill>
                  <a:srgbClr val="636669"/>
                </a:solidFill>
                <a:effectLst/>
                <a:latin typeface="Arial" panose="020B0604020202020204" pitchFamily="34" charset="0"/>
                <a:ea typeface="Times New Roman" panose="02020603050405020304" pitchFamily="18" charset="0"/>
                <a:cs typeface="Arial" panose="020B0604020202020204" pitchFamily="34" charset="0"/>
              </a:rPr>
              <a:t>ext</a:t>
            </a:r>
            <a:r>
              <a:rPr lang="en-US" sz="1100" dirty="0">
                <a:solidFill>
                  <a:srgbClr val="636669"/>
                </a:solidFill>
                <a:effectLst/>
                <a:latin typeface="Arial" panose="020B0604020202020204" pitchFamily="34" charset="0"/>
                <a:ea typeface="Times New Roman" panose="02020603050405020304" pitchFamily="18" charset="0"/>
                <a:cs typeface="Arial" panose="020B0604020202020204" pitchFamily="34" charset="0"/>
              </a:rPr>
              <a:t> 5377</a:t>
            </a:r>
            <a:endParaRPr lang="en-US" sz="1100" dirty="0">
              <a:effectLst/>
              <a:latin typeface="Arial" panose="020B060402020202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100" dirty="0">
                <a:solidFill>
                  <a:srgbClr val="636669"/>
                </a:solidFill>
                <a:effectLst/>
                <a:latin typeface="Arial" panose="020B0604020202020204" pitchFamily="34" charset="0"/>
                <a:ea typeface="Times New Roman" panose="02020603050405020304" pitchFamily="18" charset="0"/>
                <a:cs typeface="Arial" panose="020B0604020202020204" pitchFamily="34" charset="0"/>
              </a:rPr>
              <a:t>4001 South 700 East, Suite 700</a:t>
            </a:r>
            <a:endParaRPr lang="en-US" sz="1100" dirty="0">
              <a:effectLst/>
              <a:latin typeface="Arial" panose="020B060402020202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100" dirty="0">
                <a:solidFill>
                  <a:srgbClr val="636669"/>
                </a:solidFill>
                <a:effectLst/>
                <a:latin typeface="Arial" panose="020B0604020202020204" pitchFamily="34" charset="0"/>
                <a:ea typeface="Times New Roman" panose="02020603050405020304" pitchFamily="18" charset="0"/>
                <a:cs typeface="Arial" panose="020B0604020202020204" pitchFamily="34" charset="0"/>
              </a:rPr>
              <a:t>Salt Lake City, UT 84107</a:t>
            </a:r>
            <a:endParaRPr lang="en-US" sz="1100" dirty="0">
              <a:effectLst/>
              <a:latin typeface="Arial" panose="020B060402020202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100" dirty="0">
                <a:solidFill>
                  <a:srgbClr val="0000FF"/>
                </a:solidFill>
                <a:effectLst/>
                <a:latin typeface="Arial" panose="020B0604020202020204" pitchFamily="34" charset="0"/>
                <a:ea typeface="Times New Roman" panose="02020603050405020304" pitchFamily="18" charset="0"/>
                <a:cs typeface="Arial" panose="020B0604020202020204" pitchFamily="34" charset="0"/>
                <a:hlinkClick r:id="rId4"/>
              </a:rPr>
              <a:t>william.sewell@wgu.edu</a:t>
            </a:r>
            <a:endParaRPr lang="en-US" sz="1100" dirty="0">
              <a:effectLst/>
              <a:latin typeface="Arial" panose="020B060402020202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1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1100" dirty="0">
                <a:solidFill>
                  <a:srgbClr val="0000FF"/>
                </a:solidFill>
                <a:effectLst/>
                <a:latin typeface="Arial" panose="020B0604020202020204" pitchFamily="34" charset="0"/>
                <a:ea typeface="Times New Roman" panose="02020603050405020304" pitchFamily="18" charset="0"/>
                <a:cs typeface="Arial" panose="020B0604020202020204" pitchFamily="34" charset="0"/>
                <a:hlinkClick r:id="rId5"/>
              </a:rPr>
              <a:t>Appointments</a:t>
            </a:r>
            <a:endParaRPr lang="en-US" sz="1100" dirty="0">
              <a:effectLst/>
              <a:latin typeface="Arial" panose="020B0604020202020204" pitchFamily="34" charset="0"/>
              <a:ea typeface="Calibri" panose="020F050202020403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7CC2D928-9F9D-421B-96D6-B8FE8A2F19BC}"/>
              </a:ext>
            </a:extLst>
          </p:cNvPr>
          <p:cNvPicPr>
            <a:picLocks noChangeAspect="1"/>
          </p:cNvPicPr>
          <p:nvPr/>
        </p:nvPicPr>
        <p:blipFill>
          <a:blip r:embed="rId6"/>
          <a:stretch>
            <a:fillRect/>
          </a:stretch>
        </p:blipFill>
        <p:spPr>
          <a:xfrm>
            <a:off x="8146707" y="-1"/>
            <a:ext cx="4045294" cy="2003262"/>
          </a:xfrm>
          <a:prstGeom prst="rect">
            <a:avLst/>
          </a:prstGeom>
        </p:spPr>
      </p:pic>
      <p:sp>
        <p:nvSpPr>
          <p:cNvPr id="2" name="TextBox 1">
            <a:extLst>
              <a:ext uri="{FF2B5EF4-FFF2-40B4-BE49-F238E27FC236}">
                <a16:creationId xmlns:a16="http://schemas.microsoft.com/office/drawing/2014/main" id="{0E22CAD7-B8C1-DE5C-CAA9-8E3FBB06D1F8}"/>
              </a:ext>
            </a:extLst>
          </p:cNvPr>
          <p:cNvSpPr txBox="1"/>
          <p:nvPr/>
        </p:nvSpPr>
        <p:spPr>
          <a:xfrm>
            <a:off x="221220" y="573060"/>
            <a:ext cx="5414496" cy="369332"/>
          </a:xfrm>
          <a:prstGeom prst="rect">
            <a:avLst/>
          </a:prstGeom>
          <a:noFill/>
        </p:spPr>
        <p:txBody>
          <a:bodyPr wrap="none" rtlCol="0">
            <a:spAutoFit/>
          </a:bodyPr>
          <a:lstStyle/>
          <a:p>
            <a:r>
              <a:rPr lang="en-US" b="1" dirty="0">
                <a:latin typeface="Arial Black" panose="020B0A04020102020204" pitchFamily="34" charset="0"/>
              </a:rPr>
              <a:t>Don’t forget I am only a phone call, away</a:t>
            </a:r>
            <a:r>
              <a:rPr lang="en-US" b="1" dirty="0">
                <a:latin typeface="Algerian" panose="04020705040A02060702" pitchFamily="82" charset="0"/>
              </a:rPr>
              <a:t>!</a:t>
            </a:r>
          </a:p>
        </p:txBody>
      </p:sp>
    </p:spTree>
    <p:extLst>
      <p:ext uri="{BB962C8B-B14F-4D97-AF65-F5344CB8AC3E}">
        <p14:creationId xmlns:p14="http://schemas.microsoft.com/office/powerpoint/2010/main" val="37341974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08F76-D373-4598-8253-82D2398ABD15}"/>
              </a:ext>
            </a:extLst>
          </p:cNvPr>
          <p:cNvSpPr>
            <a:spLocks noGrp="1"/>
          </p:cNvSpPr>
          <p:nvPr>
            <p:ph type="ctrTitle"/>
          </p:nvPr>
        </p:nvSpPr>
        <p:spPr/>
        <p:txBody>
          <a:bodyPr/>
          <a:lstStyle/>
          <a:p>
            <a:r>
              <a:rPr lang="en-US" dirty="0"/>
              <a:t>Capstone Steps</a:t>
            </a:r>
          </a:p>
        </p:txBody>
      </p:sp>
      <p:sp>
        <p:nvSpPr>
          <p:cNvPr id="6" name="Slide Number Placeholder 5">
            <a:extLst>
              <a:ext uri="{FF2B5EF4-FFF2-40B4-BE49-F238E27FC236}">
                <a16:creationId xmlns:a16="http://schemas.microsoft.com/office/drawing/2014/main" id="{CDAEC50F-8884-4BB6-9D23-AB39F8C04D38}"/>
              </a:ext>
            </a:extLst>
          </p:cNvPr>
          <p:cNvSpPr>
            <a:spLocks noGrp="1"/>
          </p:cNvSpPr>
          <p:nvPr>
            <p:ph type="sldNum" sz="quarter" idx="12"/>
          </p:nvPr>
        </p:nvSpPr>
        <p:spPr/>
        <p:txBody>
          <a:bodyPr/>
          <a:lstStyle/>
          <a:p>
            <a:fld id="{AF24F759-2890-4717-B1AF-E04CADEEA4E9}" type="slidenum">
              <a:rPr lang="ru-RU" smtClean="0"/>
              <a:pPr/>
              <a:t>4</a:t>
            </a:fld>
            <a:endParaRPr lang="ru-RU"/>
          </a:p>
        </p:txBody>
      </p:sp>
      <p:sp>
        <p:nvSpPr>
          <p:cNvPr id="7" name="Text Placeholder 6">
            <a:extLst>
              <a:ext uri="{FF2B5EF4-FFF2-40B4-BE49-F238E27FC236}">
                <a16:creationId xmlns:a16="http://schemas.microsoft.com/office/drawing/2014/main" id="{87D8876D-257B-4B7F-9344-801EFD85F75B}"/>
              </a:ext>
            </a:extLst>
          </p:cNvPr>
          <p:cNvSpPr>
            <a:spLocks noGrp="1"/>
          </p:cNvSpPr>
          <p:nvPr>
            <p:ph type="body" sz="quarter" idx="16"/>
          </p:nvPr>
        </p:nvSpPr>
        <p:spPr>
          <a:xfrm>
            <a:off x="1221726" y="2162026"/>
            <a:ext cx="1746732" cy="593725"/>
          </a:xfrm>
        </p:spPr>
        <p:txBody>
          <a:bodyPr>
            <a:normAutofit fontScale="77500" lnSpcReduction="20000"/>
          </a:bodyPr>
          <a:lstStyle/>
          <a:p>
            <a:r>
              <a:rPr lang="en-US" dirty="0"/>
              <a:t>Discovery</a:t>
            </a:r>
          </a:p>
        </p:txBody>
      </p:sp>
      <p:sp>
        <p:nvSpPr>
          <p:cNvPr id="9" name="Text Placeholder 8">
            <a:extLst>
              <a:ext uri="{FF2B5EF4-FFF2-40B4-BE49-F238E27FC236}">
                <a16:creationId xmlns:a16="http://schemas.microsoft.com/office/drawing/2014/main" id="{7B0059F1-E668-4377-B48B-503551F37931}"/>
              </a:ext>
            </a:extLst>
          </p:cNvPr>
          <p:cNvSpPr>
            <a:spLocks noGrp="1"/>
          </p:cNvSpPr>
          <p:nvPr>
            <p:ph type="body" sz="quarter" idx="18"/>
          </p:nvPr>
        </p:nvSpPr>
        <p:spPr>
          <a:xfrm>
            <a:off x="9114328" y="2194371"/>
            <a:ext cx="2282286" cy="593725"/>
          </a:xfrm>
        </p:spPr>
        <p:txBody>
          <a:bodyPr>
            <a:normAutofit fontScale="85000" lnSpcReduction="10000"/>
          </a:bodyPr>
          <a:lstStyle/>
          <a:p>
            <a:r>
              <a:rPr lang="en-US" dirty="0"/>
              <a:t>Summarizing</a:t>
            </a:r>
          </a:p>
        </p:txBody>
      </p:sp>
      <p:sp>
        <p:nvSpPr>
          <p:cNvPr id="11" name="Text Placeholder 10">
            <a:extLst>
              <a:ext uri="{FF2B5EF4-FFF2-40B4-BE49-F238E27FC236}">
                <a16:creationId xmlns:a16="http://schemas.microsoft.com/office/drawing/2014/main" id="{74B22743-903B-48D4-B802-A59A9C753A5E}"/>
              </a:ext>
            </a:extLst>
          </p:cNvPr>
          <p:cNvSpPr>
            <a:spLocks noGrp="1"/>
          </p:cNvSpPr>
          <p:nvPr>
            <p:ph type="body" sz="quarter" idx="20"/>
          </p:nvPr>
        </p:nvSpPr>
        <p:spPr>
          <a:xfrm>
            <a:off x="3436169" y="2186038"/>
            <a:ext cx="1475433" cy="593725"/>
          </a:xfrm>
        </p:spPr>
        <p:txBody>
          <a:bodyPr>
            <a:normAutofit fontScale="85000" lnSpcReduction="10000"/>
          </a:bodyPr>
          <a:lstStyle/>
          <a:p>
            <a:r>
              <a:rPr lang="en-US" dirty="0"/>
              <a:t>Refining</a:t>
            </a:r>
          </a:p>
        </p:txBody>
      </p:sp>
      <p:sp>
        <p:nvSpPr>
          <p:cNvPr id="13" name="Text Placeholder 12">
            <a:extLst>
              <a:ext uri="{FF2B5EF4-FFF2-40B4-BE49-F238E27FC236}">
                <a16:creationId xmlns:a16="http://schemas.microsoft.com/office/drawing/2014/main" id="{5DEC9870-F603-47CF-A98E-7228F68A088E}"/>
              </a:ext>
            </a:extLst>
          </p:cNvPr>
          <p:cNvSpPr>
            <a:spLocks noGrp="1"/>
          </p:cNvSpPr>
          <p:nvPr>
            <p:ph type="body" sz="quarter" idx="22"/>
          </p:nvPr>
        </p:nvSpPr>
        <p:spPr>
          <a:xfrm>
            <a:off x="5237396" y="2148813"/>
            <a:ext cx="2011370" cy="593725"/>
          </a:xfrm>
        </p:spPr>
        <p:txBody>
          <a:bodyPr>
            <a:normAutofit fontScale="77500" lnSpcReduction="20000"/>
          </a:bodyPr>
          <a:lstStyle/>
          <a:p>
            <a:r>
              <a:rPr lang="en-US" dirty="0"/>
              <a:t>Investigating</a:t>
            </a:r>
          </a:p>
        </p:txBody>
      </p:sp>
      <p:sp>
        <p:nvSpPr>
          <p:cNvPr id="15" name="Text Placeholder 14">
            <a:extLst>
              <a:ext uri="{FF2B5EF4-FFF2-40B4-BE49-F238E27FC236}">
                <a16:creationId xmlns:a16="http://schemas.microsoft.com/office/drawing/2014/main" id="{76067927-C5D0-4BC0-BFF7-2BCDB0B344D9}"/>
              </a:ext>
            </a:extLst>
          </p:cNvPr>
          <p:cNvSpPr>
            <a:spLocks noGrp="1"/>
          </p:cNvSpPr>
          <p:nvPr>
            <p:ph type="body" sz="quarter" idx="24"/>
          </p:nvPr>
        </p:nvSpPr>
        <p:spPr>
          <a:xfrm>
            <a:off x="7269357" y="2259489"/>
            <a:ext cx="1819777" cy="503479"/>
          </a:xfrm>
        </p:spPr>
        <p:txBody>
          <a:bodyPr>
            <a:normAutofit fontScale="85000" lnSpcReduction="10000"/>
          </a:bodyPr>
          <a:lstStyle/>
          <a:p>
            <a:r>
              <a:rPr lang="en-US" dirty="0"/>
              <a:t>Reporting</a:t>
            </a:r>
          </a:p>
        </p:txBody>
      </p:sp>
      <p:sp>
        <p:nvSpPr>
          <p:cNvPr id="18" name="Text Placeholder 17">
            <a:extLst>
              <a:ext uri="{FF2B5EF4-FFF2-40B4-BE49-F238E27FC236}">
                <a16:creationId xmlns:a16="http://schemas.microsoft.com/office/drawing/2014/main" id="{B9445CA4-51C3-49F3-A4B9-095C0DF9CD83}"/>
              </a:ext>
            </a:extLst>
          </p:cNvPr>
          <p:cNvSpPr>
            <a:spLocks noGrp="1"/>
          </p:cNvSpPr>
          <p:nvPr>
            <p:ph type="body" sz="quarter" idx="27"/>
          </p:nvPr>
        </p:nvSpPr>
        <p:spPr>
          <a:xfrm>
            <a:off x="1232765" y="5153736"/>
            <a:ext cx="1674000" cy="1151441"/>
          </a:xfrm>
        </p:spPr>
        <p:txBody>
          <a:bodyPr/>
          <a:lstStyle/>
          <a:p>
            <a:r>
              <a:rPr lang="en-US" dirty="0"/>
              <a:t>What to study </a:t>
            </a:r>
          </a:p>
        </p:txBody>
      </p:sp>
      <p:sp>
        <p:nvSpPr>
          <p:cNvPr id="19" name="Text Placeholder 18">
            <a:extLst>
              <a:ext uri="{FF2B5EF4-FFF2-40B4-BE49-F238E27FC236}">
                <a16:creationId xmlns:a16="http://schemas.microsoft.com/office/drawing/2014/main" id="{5CF5B1C9-8F0B-493F-88A8-B4AEBBF1DC7F}"/>
              </a:ext>
            </a:extLst>
          </p:cNvPr>
          <p:cNvSpPr>
            <a:spLocks noGrp="1"/>
          </p:cNvSpPr>
          <p:nvPr>
            <p:ph type="body" sz="quarter" idx="28"/>
          </p:nvPr>
        </p:nvSpPr>
        <p:spPr/>
        <p:txBody>
          <a:bodyPr/>
          <a:lstStyle/>
          <a:p>
            <a:r>
              <a:rPr lang="en-US" dirty="0"/>
              <a:t>Task 1</a:t>
            </a:r>
          </a:p>
          <a:p>
            <a:endParaRPr lang="en-US" dirty="0"/>
          </a:p>
        </p:txBody>
      </p:sp>
      <p:sp>
        <p:nvSpPr>
          <p:cNvPr id="20" name="Text Placeholder 19">
            <a:extLst>
              <a:ext uri="{FF2B5EF4-FFF2-40B4-BE49-F238E27FC236}">
                <a16:creationId xmlns:a16="http://schemas.microsoft.com/office/drawing/2014/main" id="{71CBC4A6-B8F2-4238-86E7-EF595A3DA67D}"/>
              </a:ext>
            </a:extLst>
          </p:cNvPr>
          <p:cNvSpPr>
            <a:spLocks noGrp="1"/>
          </p:cNvSpPr>
          <p:nvPr>
            <p:ph type="body" sz="quarter" idx="29"/>
          </p:nvPr>
        </p:nvSpPr>
        <p:spPr/>
        <p:txBody>
          <a:bodyPr/>
          <a:lstStyle/>
          <a:p>
            <a:r>
              <a:rPr lang="en-US" dirty="0"/>
              <a:t> </a:t>
            </a:r>
          </a:p>
        </p:txBody>
      </p:sp>
      <p:sp>
        <p:nvSpPr>
          <p:cNvPr id="21" name="Text Placeholder 20">
            <a:extLst>
              <a:ext uri="{FF2B5EF4-FFF2-40B4-BE49-F238E27FC236}">
                <a16:creationId xmlns:a16="http://schemas.microsoft.com/office/drawing/2014/main" id="{838C8F6A-AC27-4BF7-BA73-27A9EE31C60D}"/>
              </a:ext>
            </a:extLst>
          </p:cNvPr>
          <p:cNvSpPr>
            <a:spLocks noGrp="1"/>
          </p:cNvSpPr>
          <p:nvPr>
            <p:ph type="body" sz="quarter" idx="30"/>
          </p:nvPr>
        </p:nvSpPr>
        <p:spPr/>
        <p:txBody>
          <a:bodyPr/>
          <a:lstStyle/>
          <a:p>
            <a:r>
              <a:rPr lang="en-US" dirty="0"/>
              <a:t>Task 3</a:t>
            </a:r>
          </a:p>
        </p:txBody>
      </p:sp>
      <p:sp>
        <p:nvSpPr>
          <p:cNvPr id="22" name="Text Placeholder 21">
            <a:extLst>
              <a:ext uri="{FF2B5EF4-FFF2-40B4-BE49-F238E27FC236}">
                <a16:creationId xmlns:a16="http://schemas.microsoft.com/office/drawing/2014/main" id="{B2AE00E9-774A-4AAE-8BA0-A5BC6B3520F2}"/>
              </a:ext>
            </a:extLst>
          </p:cNvPr>
          <p:cNvSpPr>
            <a:spLocks noGrp="1"/>
          </p:cNvSpPr>
          <p:nvPr>
            <p:ph type="body" sz="quarter" idx="31"/>
          </p:nvPr>
        </p:nvSpPr>
        <p:spPr>
          <a:xfrm>
            <a:off x="3281224" y="5137287"/>
            <a:ext cx="1674000" cy="1151441"/>
          </a:xfrm>
        </p:spPr>
        <p:txBody>
          <a:bodyPr/>
          <a:lstStyle/>
          <a:p>
            <a:r>
              <a:rPr lang="en-US" dirty="0"/>
              <a:t>Writing the Proposal </a:t>
            </a:r>
          </a:p>
        </p:txBody>
      </p:sp>
      <p:sp>
        <p:nvSpPr>
          <p:cNvPr id="23" name="Text Placeholder 22">
            <a:extLst>
              <a:ext uri="{FF2B5EF4-FFF2-40B4-BE49-F238E27FC236}">
                <a16:creationId xmlns:a16="http://schemas.microsoft.com/office/drawing/2014/main" id="{C8F6C8FC-BCC9-4050-83CA-0991F367966D}"/>
              </a:ext>
            </a:extLst>
          </p:cNvPr>
          <p:cNvSpPr>
            <a:spLocks noGrp="1"/>
          </p:cNvSpPr>
          <p:nvPr>
            <p:ph type="body" sz="quarter" idx="32"/>
          </p:nvPr>
        </p:nvSpPr>
        <p:spPr/>
        <p:txBody>
          <a:bodyPr/>
          <a:lstStyle/>
          <a:p>
            <a:r>
              <a:rPr lang="en-US" dirty="0"/>
              <a:t>Task 1</a:t>
            </a:r>
          </a:p>
        </p:txBody>
      </p:sp>
      <p:sp>
        <p:nvSpPr>
          <p:cNvPr id="24" name="Text Placeholder 23">
            <a:extLst>
              <a:ext uri="{FF2B5EF4-FFF2-40B4-BE49-F238E27FC236}">
                <a16:creationId xmlns:a16="http://schemas.microsoft.com/office/drawing/2014/main" id="{40DF9162-C2E7-4BF5-9D61-20D8CA49EB0F}"/>
              </a:ext>
            </a:extLst>
          </p:cNvPr>
          <p:cNvSpPr>
            <a:spLocks noGrp="1"/>
          </p:cNvSpPr>
          <p:nvPr>
            <p:ph type="body" sz="quarter" idx="33"/>
          </p:nvPr>
        </p:nvSpPr>
        <p:spPr>
          <a:xfrm>
            <a:off x="5183346" y="5145568"/>
            <a:ext cx="1674000" cy="1151441"/>
          </a:xfrm>
        </p:spPr>
        <p:txBody>
          <a:bodyPr>
            <a:normAutofit lnSpcReduction="10000"/>
          </a:bodyPr>
          <a:lstStyle/>
          <a:p>
            <a:r>
              <a:rPr lang="en-US" dirty="0"/>
              <a:t>Final Modifications and Proposal completion</a:t>
            </a:r>
          </a:p>
          <a:p>
            <a:r>
              <a:rPr lang="en-US" dirty="0"/>
              <a:t>Data considerations </a:t>
            </a:r>
          </a:p>
        </p:txBody>
      </p:sp>
      <p:sp>
        <p:nvSpPr>
          <p:cNvPr id="25" name="Text Placeholder 24">
            <a:extLst>
              <a:ext uri="{FF2B5EF4-FFF2-40B4-BE49-F238E27FC236}">
                <a16:creationId xmlns:a16="http://schemas.microsoft.com/office/drawing/2014/main" id="{76C9CD1D-C405-4C29-B0D3-D4252A553E3F}"/>
              </a:ext>
            </a:extLst>
          </p:cNvPr>
          <p:cNvSpPr>
            <a:spLocks noGrp="1"/>
          </p:cNvSpPr>
          <p:nvPr>
            <p:ph type="body" sz="quarter" idx="34"/>
          </p:nvPr>
        </p:nvSpPr>
        <p:spPr/>
        <p:txBody>
          <a:bodyPr/>
          <a:lstStyle/>
          <a:p>
            <a:r>
              <a:rPr lang="en-US" dirty="0"/>
              <a:t>Transition to Task 2</a:t>
            </a:r>
          </a:p>
        </p:txBody>
      </p:sp>
      <p:sp>
        <p:nvSpPr>
          <p:cNvPr id="26" name="Text Placeholder 25">
            <a:extLst>
              <a:ext uri="{FF2B5EF4-FFF2-40B4-BE49-F238E27FC236}">
                <a16:creationId xmlns:a16="http://schemas.microsoft.com/office/drawing/2014/main" id="{4DF06322-4C0E-410F-94BE-FCB0477E828E}"/>
              </a:ext>
            </a:extLst>
          </p:cNvPr>
          <p:cNvSpPr>
            <a:spLocks noGrp="1"/>
          </p:cNvSpPr>
          <p:nvPr>
            <p:ph type="body" sz="quarter" idx="35"/>
          </p:nvPr>
        </p:nvSpPr>
        <p:spPr/>
        <p:txBody>
          <a:bodyPr/>
          <a:lstStyle/>
          <a:p>
            <a:r>
              <a:rPr lang="en-US" dirty="0"/>
              <a:t> </a:t>
            </a:r>
          </a:p>
        </p:txBody>
      </p:sp>
      <p:sp>
        <p:nvSpPr>
          <p:cNvPr id="27" name="Text Placeholder 26">
            <a:extLst>
              <a:ext uri="{FF2B5EF4-FFF2-40B4-BE49-F238E27FC236}">
                <a16:creationId xmlns:a16="http://schemas.microsoft.com/office/drawing/2014/main" id="{64D07FFA-D7CD-4ABA-8925-BC9118BA6A8D}"/>
              </a:ext>
            </a:extLst>
          </p:cNvPr>
          <p:cNvSpPr>
            <a:spLocks noGrp="1"/>
          </p:cNvSpPr>
          <p:nvPr>
            <p:ph type="body" sz="quarter" idx="36"/>
          </p:nvPr>
        </p:nvSpPr>
        <p:spPr/>
        <p:txBody>
          <a:bodyPr/>
          <a:lstStyle/>
          <a:p>
            <a:r>
              <a:rPr lang="en-US" dirty="0"/>
              <a:t>Task 2</a:t>
            </a:r>
          </a:p>
        </p:txBody>
      </p:sp>
      <p:sp>
        <p:nvSpPr>
          <p:cNvPr id="28" name="Text Placeholder 23">
            <a:extLst>
              <a:ext uri="{FF2B5EF4-FFF2-40B4-BE49-F238E27FC236}">
                <a16:creationId xmlns:a16="http://schemas.microsoft.com/office/drawing/2014/main" id="{E645C14D-A748-4A9A-8712-D71B9815CAF8}"/>
              </a:ext>
            </a:extLst>
          </p:cNvPr>
          <p:cNvSpPr txBox="1">
            <a:spLocks/>
          </p:cNvSpPr>
          <p:nvPr/>
        </p:nvSpPr>
        <p:spPr>
          <a:xfrm>
            <a:off x="7199224" y="5121137"/>
            <a:ext cx="1674000" cy="1151441"/>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1400" i="1" kern="1200">
                <a:solidFill>
                  <a:srgbClr val="4C1959"/>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i="1" kern="1200">
                <a:solidFill>
                  <a:srgbClr val="4C1959"/>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i="1" kern="1200">
                <a:solidFill>
                  <a:srgbClr val="4C1959"/>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i="1" kern="1200">
                <a:solidFill>
                  <a:srgbClr val="4C1959"/>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i="1" kern="1200">
                <a:solidFill>
                  <a:srgbClr val="4C1959"/>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Your Panopto Video expressing your findings and conclusions</a:t>
            </a:r>
          </a:p>
        </p:txBody>
      </p:sp>
      <p:sp>
        <p:nvSpPr>
          <p:cNvPr id="29" name="Text Placeholder 23">
            <a:extLst>
              <a:ext uri="{FF2B5EF4-FFF2-40B4-BE49-F238E27FC236}">
                <a16:creationId xmlns:a16="http://schemas.microsoft.com/office/drawing/2014/main" id="{14705BEF-C05B-4D8F-A078-52F61CA289E8}"/>
              </a:ext>
            </a:extLst>
          </p:cNvPr>
          <p:cNvSpPr txBox="1">
            <a:spLocks/>
          </p:cNvSpPr>
          <p:nvPr/>
        </p:nvSpPr>
        <p:spPr>
          <a:xfrm>
            <a:off x="9369440" y="5191366"/>
            <a:ext cx="1674000" cy="1151441"/>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1400" i="1" kern="1200">
                <a:solidFill>
                  <a:srgbClr val="4C1959"/>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i="1" kern="1200">
                <a:solidFill>
                  <a:srgbClr val="4C1959"/>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i="1" kern="1200">
                <a:solidFill>
                  <a:srgbClr val="4C1959"/>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i="1" kern="1200">
                <a:solidFill>
                  <a:srgbClr val="4C1959"/>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i="1" kern="1200">
                <a:solidFill>
                  <a:srgbClr val="4C1959"/>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The Executive Summary</a:t>
            </a:r>
          </a:p>
        </p:txBody>
      </p:sp>
      <p:sp>
        <p:nvSpPr>
          <p:cNvPr id="10" name="Subtitle 9">
            <a:extLst>
              <a:ext uri="{FF2B5EF4-FFF2-40B4-BE49-F238E27FC236}">
                <a16:creationId xmlns:a16="http://schemas.microsoft.com/office/drawing/2014/main" id="{408A8D82-A982-4CF7-A8D5-46CF2A20D6E4}"/>
              </a:ext>
            </a:extLst>
          </p:cNvPr>
          <p:cNvSpPr>
            <a:spLocks noGrp="1"/>
          </p:cNvSpPr>
          <p:nvPr>
            <p:ph type="subTitle" idx="1"/>
          </p:nvPr>
        </p:nvSpPr>
        <p:spPr/>
        <p:txBody>
          <a:bodyPr/>
          <a:lstStyle/>
          <a:p>
            <a:r>
              <a:rPr lang="en-US" dirty="0"/>
              <a:t>Logical transition</a:t>
            </a:r>
          </a:p>
        </p:txBody>
      </p:sp>
    </p:spTree>
    <p:extLst>
      <p:ext uri="{BB962C8B-B14F-4D97-AF65-F5344CB8AC3E}">
        <p14:creationId xmlns:p14="http://schemas.microsoft.com/office/powerpoint/2010/main" val="7517417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294BF7-1F73-4FB6-917A-06A8F78DD168}"/>
              </a:ext>
            </a:extLst>
          </p:cNvPr>
          <p:cNvSpPr txBox="1">
            <a:spLocks/>
          </p:cNvSpPr>
          <p:nvPr/>
        </p:nvSpPr>
        <p:spPr>
          <a:xfrm>
            <a:off x="5172074" y="286603"/>
            <a:ext cx="5983605" cy="145075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pPr>
              <a:spcAft>
                <a:spcPts val="600"/>
              </a:spcAft>
            </a:pPr>
            <a:r>
              <a:rPr lang="en-US" sz="4800"/>
              <a:t>Discovery</a:t>
            </a:r>
          </a:p>
        </p:txBody>
      </p:sp>
      <p:pic>
        <p:nvPicPr>
          <p:cNvPr id="6" name="Picture 5" descr="Angled shot of pen on a graph">
            <a:extLst>
              <a:ext uri="{FF2B5EF4-FFF2-40B4-BE49-F238E27FC236}">
                <a16:creationId xmlns:a16="http://schemas.microsoft.com/office/drawing/2014/main" id="{E69EC3A1-6985-E517-CE8A-68489A86CFEA}"/>
              </a:ext>
            </a:extLst>
          </p:cNvPr>
          <p:cNvPicPr>
            <a:picLocks noChangeAspect="1"/>
          </p:cNvPicPr>
          <p:nvPr/>
        </p:nvPicPr>
        <p:blipFill rotWithShape="1">
          <a:blip r:embed="rId2"/>
          <a:srcRect l="8978" r="46443" b="-1"/>
          <a:stretch/>
        </p:blipFill>
        <p:spPr>
          <a:xfrm>
            <a:off x="20" y="10"/>
            <a:ext cx="4580077" cy="6857990"/>
          </a:xfrm>
          <a:prstGeom prst="rect">
            <a:avLst/>
          </a:prstGeom>
        </p:spPr>
      </p:pic>
      <p:cxnSp>
        <p:nvCxnSpPr>
          <p:cNvPr id="16" name="Straight Connector 15">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0BE4881A-BE38-4405-B694-25A737F379D9}"/>
              </a:ext>
            </a:extLst>
          </p:cNvPr>
          <p:cNvSpPr txBox="1"/>
          <p:nvPr/>
        </p:nvSpPr>
        <p:spPr>
          <a:xfrm>
            <a:off x="5172074" y="2108201"/>
            <a:ext cx="5983606" cy="3760891"/>
          </a:xfrm>
          <a:prstGeom prst="rect">
            <a:avLst/>
          </a:prstGeom>
        </p:spPr>
        <p:txBody>
          <a:bodyPr vert="horz" lIns="0" tIns="45720" rIns="0" bIns="45720" rtlCol="0">
            <a:normAutofit/>
          </a:bodyPr>
          <a:lstStyle/>
          <a:p>
            <a:pPr marL="0" marR="0">
              <a:spcBef>
                <a:spcPts val="0"/>
              </a:spcBef>
              <a:spcAft>
                <a:spcPts val="600"/>
              </a:spcAft>
              <a:buFont typeface="Calibri" panose="020F0502020204030204" pitchFamily="34" charset="0"/>
            </a:pPr>
            <a:r>
              <a:rPr lang="en-US">
                <a:solidFill>
                  <a:schemeClr val="tx1">
                    <a:lumMod val="75000"/>
                    <a:lumOff val="25000"/>
                  </a:schemeClr>
                </a:solidFill>
                <a:effectLst/>
              </a:rPr>
              <a:t>Welcome to the Capstone!  There are many thousands of great ideas and wonderful datasets for a Capstone.  We have many students performing a large number of studies in key business areas.  </a:t>
            </a:r>
            <a:r>
              <a:rPr lang="en-US" b="1">
                <a:solidFill>
                  <a:schemeClr val="tx1">
                    <a:lumMod val="75000"/>
                    <a:lumOff val="25000"/>
                  </a:schemeClr>
                </a:solidFill>
                <a:effectLst/>
              </a:rPr>
              <a:t>A business subject is required.</a:t>
            </a:r>
            <a:r>
              <a:rPr lang="en-US">
                <a:solidFill>
                  <a:schemeClr val="tx1">
                    <a:lumMod val="75000"/>
                    <a:lumOff val="25000"/>
                  </a:schemeClr>
                </a:solidFill>
                <a:effectLst/>
              </a:rPr>
              <a:t>  You will want to present to business leaders the ability to perform statistical analysis on a business subject for your Capstone research.</a:t>
            </a:r>
          </a:p>
        </p:txBody>
      </p:sp>
      <p:pic>
        <p:nvPicPr>
          <p:cNvPr id="9" name="Picture 8" descr="A picture containing text, person, person, indoor&#10;&#10;Description automatically generated">
            <a:extLst>
              <a:ext uri="{FF2B5EF4-FFF2-40B4-BE49-F238E27FC236}">
                <a16:creationId xmlns:a16="http://schemas.microsoft.com/office/drawing/2014/main" id="{0C37F895-84F8-462E-B094-B2B5CFA6801A}"/>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9297379" y="5357459"/>
            <a:ext cx="2674213" cy="1403962"/>
          </a:xfrm>
          <a:prstGeom prst="rect">
            <a:avLst/>
          </a:prstGeom>
        </p:spPr>
      </p:pic>
    </p:spTree>
    <p:extLst>
      <p:ext uri="{BB962C8B-B14F-4D97-AF65-F5344CB8AC3E}">
        <p14:creationId xmlns:p14="http://schemas.microsoft.com/office/powerpoint/2010/main" val="27949759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294BF7-1F73-4FB6-917A-06A8F78DD168}"/>
              </a:ext>
            </a:extLst>
          </p:cNvPr>
          <p:cNvSpPr txBox="1">
            <a:spLocks/>
          </p:cNvSpPr>
          <p:nvPr/>
        </p:nvSpPr>
        <p:spPr>
          <a:xfrm>
            <a:off x="5172074" y="286603"/>
            <a:ext cx="5983605" cy="145075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pPr>
              <a:spcAft>
                <a:spcPts val="600"/>
              </a:spcAft>
            </a:pPr>
            <a:r>
              <a:rPr lang="en-US" sz="4800"/>
              <a:t>Discovery</a:t>
            </a:r>
          </a:p>
        </p:txBody>
      </p:sp>
      <p:pic>
        <p:nvPicPr>
          <p:cNvPr id="6" name="Picture 5" descr="Angled shot of pen on a graph">
            <a:extLst>
              <a:ext uri="{FF2B5EF4-FFF2-40B4-BE49-F238E27FC236}">
                <a16:creationId xmlns:a16="http://schemas.microsoft.com/office/drawing/2014/main" id="{E69EC3A1-6985-E517-CE8A-68489A86CFEA}"/>
              </a:ext>
            </a:extLst>
          </p:cNvPr>
          <p:cNvPicPr>
            <a:picLocks noChangeAspect="1"/>
          </p:cNvPicPr>
          <p:nvPr/>
        </p:nvPicPr>
        <p:blipFill rotWithShape="1">
          <a:blip r:embed="rId2"/>
          <a:srcRect l="8978" r="46443" b="-1"/>
          <a:stretch/>
        </p:blipFill>
        <p:spPr>
          <a:xfrm>
            <a:off x="-4769" y="10"/>
            <a:ext cx="4580077" cy="6857990"/>
          </a:xfrm>
          <a:prstGeom prst="rect">
            <a:avLst/>
          </a:prstGeom>
        </p:spPr>
      </p:pic>
      <p:cxnSp>
        <p:nvCxnSpPr>
          <p:cNvPr id="16" name="Straight Connector 15">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0BE4881A-BE38-4405-B694-25A737F379D9}"/>
              </a:ext>
            </a:extLst>
          </p:cNvPr>
          <p:cNvSpPr txBox="1"/>
          <p:nvPr/>
        </p:nvSpPr>
        <p:spPr>
          <a:xfrm>
            <a:off x="5172074" y="2108201"/>
            <a:ext cx="5983606" cy="3760891"/>
          </a:xfrm>
          <a:prstGeom prst="rect">
            <a:avLst/>
          </a:prstGeom>
        </p:spPr>
        <p:txBody>
          <a:bodyPr vert="horz" lIns="0" tIns="45720" rIns="0" bIns="45720" rtlCol="0">
            <a:normAutofit/>
          </a:bodyPr>
          <a:lstStyle/>
          <a:p>
            <a:r>
              <a:rPr lang="en-US" sz="1800" dirty="0">
                <a:effectLst/>
                <a:latin typeface="Calibri" panose="020F0502020204030204" pitchFamily="34" charset="0"/>
                <a:ea typeface="Calibri" panose="020F0502020204030204" pitchFamily="34" charset="0"/>
              </a:rPr>
              <a:t>Your topic </a:t>
            </a:r>
            <a:r>
              <a:rPr lang="en-US" sz="1800" b="1" i="1" dirty="0">
                <a:effectLst/>
                <a:latin typeface="Calibri" panose="020F0502020204030204" pitchFamily="34" charset="0"/>
                <a:ea typeface="Calibri" panose="020F0502020204030204" pitchFamily="34" charset="0"/>
              </a:rPr>
              <a:t>must have a business subject</a:t>
            </a:r>
            <a:r>
              <a:rPr lang="en-US" sz="1800" b="1" dirty="0">
                <a:effectLst/>
                <a:latin typeface="Calibri" panose="020F0502020204030204" pitchFamily="34" charset="0"/>
                <a:ea typeface="Calibri" panose="020F0502020204030204" pitchFamily="34" charset="0"/>
              </a:rPr>
              <a:t> </a:t>
            </a:r>
            <a:r>
              <a:rPr lang="en-US" sz="1800" dirty="0">
                <a:effectLst/>
                <a:latin typeface="Calibri" panose="020F0502020204030204" pitchFamily="34" charset="0"/>
                <a:ea typeface="Calibri" panose="020F0502020204030204" pitchFamily="34" charset="0"/>
              </a:rPr>
              <a:t>since the goal of the Capstone is to showcase the skills that you learned in the program.  If you haven’t already, please schedule an appointment with your Course Instructor after you have completed answers to the MSDA Proposal Questions.  </a:t>
            </a:r>
            <a:r>
              <a:rPr lang="en-US" sz="1800" i="1" dirty="0">
                <a:effectLst/>
                <a:latin typeface="Calibri" panose="020F0502020204030204" pitchFamily="34" charset="0"/>
                <a:ea typeface="Calibri" panose="020F0502020204030204" pitchFamily="34" charset="0"/>
              </a:rPr>
              <a:t>We also recommend bringing several topic ideas to the meeting.  </a:t>
            </a:r>
            <a:r>
              <a:rPr lang="en-US" sz="1800" dirty="0">
                <a:effectLst/>
                <a:latin typeface="Calibri" panose="020F0502020204030204" pitchFamily="34" charset="0"/>
                <a:ea typeface="Calibri" panose="020F0502020204030204" pitchFamily="34" charset="0"/>
              </a:rPr>
              <a:t>Successful students bring several topic ideas to the meeting.  Let’s discuss your proposal ideas and the answers to the Proposal Questions which you are expected to bring to our meeting.  As studies may vary, 7,000 rows is highly recommended.  Please consult with your Course Instructor if problems arise.  </a:t>
            </a:r>
          </a:p>
          <a:p>
            <a:pPr marL="0" marR="0">
              <a:spcBef>
                <a:spcPts val="0"/>
              </a:spcBef>
              <a:spcAft>
                <a:spcPts val="0"/>
              </a:spcAft>
            </a:pPr>
            <a:endParaRPr lang="en-US" sz="1800" dirty="0">
              <a:effectLst/>
              <a:latin typeface="Calibri" panose="020F0502020204030204" pitchFamily="34" charset="0"/>
              <a:ea typeface="Calibri" panose="020F0502020204030204" pitchFamily="34" charset="0"/>
            </a:endParaRPr>
          </a:p>
        </p:txBody>
      </p:sp>
      <p:sp>
        <p:nvSpPr>
          <p:cNvPr id="5" name="TextBox 4">
            <a:extLst>
              <a:ext uri="{FF2B5EF4-FFF2-40B4-BE49-F238E27FC236}">
                <a16:creationId xmlns:a16="http://schemas.microsoft.com/office/drawing/2014/main" id="{DC467274-42EA-455F-A804-081A96BAAE83}"/>
              </a:ext>
            </a:extLst>
          </p:cNvPr>
          <p:cNvSpPr txBox="1"/>
          <p:nvPr/>
        </p:nvSpPr>
        <p:spPr>
          <a:xfrm>
            <a:off x="6096000" y="5466735"/>
            <a:ext cx="2708627" cy="369332"/>
          </a:xfrm>
          <a:prstGeom prst="rect">
            <a:avLst/>
          </a:prstGeom>
          <a:noFill/>
        </p:spPr>
        <p:txBody>
          <a:bodyPr wrap="none" rtlCol="0">
            <a:spAutoFit/>
          </a:bodyPr>
          <a:lstStyle/>
          <a:p>
            <a:r>
              <a:rPr lang="en-US" dirty="0">
                <a:hlinkClick r:id="rId3"/>
              </a:rPr>
              <a:t>MSDA Proposal Questions</a:t>
            </a:r>
            <a:endParaRPr lang="en-US" dirty="0"/>
          </a:p>
        </p:txBody>
      </p:sp>
      <p:pic>
        <p:nvPicPr>
          <p:cNvPr id="8" name="Picture 7" descr="Logo&#10;&#10;Description automatically generated">
            <a:extLst>
              <a:ext uri="{FF2B5EF4-FFF2-40B4-BE49-F238E27FC236}">
                <a16:creationId xmlns:a16="http://schemas.microsoft.com/office/drawing/2014/main" id="{D4FE655D-284B-430A-ABE4-400FD6B69DCA}"/>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1363340" y="5678898"/>
            <a:ext cx="2340234" cy="792892"/>
          </a:xfrm>
          <a:prstGeom prst="rect">
            <a:avLst/>
          </a:prstGeom>
        </p:spPr>
      </p:pic>
    </p:spTree>
    <p:extLst>
      <p:ext uri="{BB962C8B-B14F-4D97-AF65-F5344CB8AC3E}">
        <p14:creationId xmlns:p14="http://schemas.microsoft.com/office/powerpoint/2010/main" val="10509896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294BF7-1F73-4FB6-917A-06A8F78DD168}"/>
              </a:ext>
            </a:extLst>
          </p:cNvPr>
          <p:cNvSpPr txBox="1">
            <a:spLocks/>
          </p:cNvSpPr>
          <p:nvPr/>
        </p:nvSpPr>
        <p:spPr>
          <a:xfrm>
            <a:off x="5172074" y="286603"/>
            <a:ext cx="5983605" cy="145075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pPr>
              <a:spcAft>
                <a:spcPts val="600"/>
              </a:spcAft>
            </a:pPr>
            <a:r>
              <a:rPr lang="en-US" sz="4800"/>
              <a:t>Discovery</a:t>
            </a:r>
          </a:p>
        </p:txBody>
      </p:sp>
      <p:pic>
        <p:nvPicPr>
          <p:cNvPr id="6" name="Picture 5" descr="Angled shot of pen on a graph">
            <a:extLst>
              <a:ext uri="{FF2B5EF4-FFF2-40B4-BE49-F238E27FC236}">
                <a16:creationId xmlns:a16="http://schemas.microsoft.com/office/drawing/2014/main" id="{E69EC3A1-6985-E517-CE8A-68489A86CFEA}"/>
              </a:ext>
            </a:extLst>
          </p:cNvPr>
          <p:cNvPicPr>
            <a:picLocks noChangeAspect="1"/>
          </p:cNvPicPr>
          <p:nvPr/>
        </p:nvPicPr>
        <p:blipFill rotWithShape="1">
          <a:blip r:embed="rId2"/>
          <a:srcRect l="8978" r="46443" b="-1"/>
          <a:stretch/>
        </p:blipFill>
        <p:spPr>
          <a:xfrm>
            <a:off x="-4769" y="10"/>
            <a:ext cx="4580077" cy="6857990"/>
          </a:xfrm>
          <a:prstGeom prst="rect">
            <a:avLst/>
          </a:prstGeom>
        </p:spPr>
      </p:pic>
      <p:cxnSp>
        <p:nvCxnSpPr>
          <p:cNvPr id="16" name="Straight Connector 15">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0BE4881A-BE38-4405-B694-25A737F379D9}"/>
              </a:ext>
            </a:extLst>
          </p:cNvPr>
          <p:cNvSpPr txBox="1"/>
          <p:nvPr/>
        </p:nvSpPr>
        <p:spPr>
          <a:xfrm>
            <a:off x="5172073" y="2108201"/>
            <a:ext cx="6589291" cy="3760891"/>
          </a:xfrm>
          <a:prstGeom prst="rect">
            <a:avLst/>
          </a:prstGeom>
        </p:spPr>
        <p:txBody>
          <a:bodyPr vert="horz" lIns="0" tIns="45720" rIns="0" bIns="45720" rtlCol="0">
            <a:normAutofit/>
          </a:bodyPr>
          <a:lstStyle/>
          <a:p>
            <a:pPr marL="0" marR="0">
              <a:spcBef>
                <a:spcPts val="0"/>
              </a:spcBef>
              <a:spcAft>
                <a:spcPts val="0"/>
              </a:spcAft>
            </a:pPr>
            <a:r>
              <a:rPr lang="en-US" dirty="0">
                <a:latin typeface="Calibri" panose="020F0502020204030204" pitchFamily="34" charset="0"/>
                <a:ea typeface="Calibri" panose="020F0502020204030204" pitchFamily="34" charset="0"/>
              </a:rPr>
              <a:t>MSDA Capstones receiving the CAPSTONE EXCELLENCE AWARD:</a:t>
            </a:r>
          </a:p>
          <a:p>
            <a:pPr marL="0" marR="0">
              <a:spcBef>
                <a:spcPts val="0"/>
              </a:spcBef>
              <a:spcAft>
                <a:spcPts val="0"/>
              </a:spcAft>
            </a:pPr>
            <a:endParaRPr lang="en-US" dirty="0">
              <a:latin typeface="Calibri" panose="020F0502020204030204" pitchFamily="34" charset="0"/>
              <a:ea typeface="Calibri" panose="020F0502020204030204" pitchFamily="34" charset="0"/>
            </a:endParaRPr>
          </a:p>
          <a:p>
            <a:pPr marL="285750" marR="0" indent="-285750">
              <a:spcBef>
                <a:spcPts val="0"/>
              </a:spcBef>
              <a:spcAft>
                <a:spcPts val="0"/>
              </a:spcAft>
              <a:buFont typeface="Arial" panose="020B0604020202020204" pitchFamily="34" charset="0"/>
              <a:buChar char="•"/>
            </a:pPr>
            <a:r>
              <a:rPr lang="en-US" b="0" i="0" dirty="0">
                <a:solidFill>
                  <a:srgbClr val="333333"/>
                </a:solidFill>
                <a:effectLst/>
                <a:latin typeface="Calibri" panose="020F0502020204030204" pitchFamily="34" charset="0"/>
                <a:cs typeface="Calibri" panose="020F0502020204030204" pitchFamily="34" charset="0"/>
              </a:rPr>
              <a:t>Linear Regression Analysis of Total Costs of Air Freight Shipments</a:t>
            </a:r>
          </a:p>
          <a:p>
            <a:pPr marL="285750" marR="0" indent="-285750">
              <a:spcBef>
                <a:spcPts val="0"/>
              </a:spcBef>
              <a:spcAft>
                <a:spcPts val="0"/>
              </a:spcAft>
              <a:buFont typeface="Arial" panose="020B0604020202020204" pitchFamily="34" charset="0"/>
              <a:buChar char="•"/>
            </a:pPr>
            <a:r>
              <a:rPr lang="en-US" b="0" i="0" dirty="0">
                <a:solidFill>
                  <a:srgbClr val="333333"/>
                </a:solidFill>
                <a:effectLst/>
                <a:latin typeface="Calibri" panose="020F0502020204030204" pitchFamily="34" charset="0"/>
                <a:cs typeface="Calibri" panose="020F0502020204030204" pitchFamily="34" charset="0"/>
              </a:rPr>
              <a:t>RNN Finance Topic Multi-classification Model</a:t>
            </a:r>
            <a:endParaRPr lang="en-US" dirty="0">
              <a:solidFill>
                <a:srgbClr val="333333"/>
              </a:solidFill>
              <a:latin typeface="Calibri" panose="020F0502020204030204" pitchFamily="34" charset="0"/>
              <a:cs typeface="Calibri" panose="020F0502020204030204" pitchFamily="34" charset="0"/>
            </a:endParaRPr>
          </a:p>
          <a:p>
            <a:pPr marL="285750" marR="0" indent="-285750">
              <a:spcBef>
                <a:spcPts val="0"/>
              </a:spcBef>
              <a:spcAft>
                <a:spcPts val="0"/>
              </a:spcAft>
              <a:buFont typeface="Arial" panose="020B0604020202020204" pitchFamily="34" charset="0"/>
              <a:buChar char="•"/>
            </a:pPr>
            <a:r>
              <a:rPr lang="en-US" b="0" i="0" dirty="0">
                <a:solidFill>
                  <a:srgbClr val="333333"/>
                </a:solidFill>
                <a:effectLst/>
                <a:latin typeface="Calibri" panose="020F0502020204030204" pitchFamily="34" charset="0"/>
                <a:cs typeface="Calibri" panose="020F0502020204030204" pitchFamily="34" charset="0"/>
              </a:rPr>
              <a:t>An Analysis of Factors Influencing Medicare Part D Prescription Drug Spending</a:t>
            </a:r>
          </a:p>
          <a:p>
            <a:pPr marL="285750" marR="0" indent="-285750">
              <a:spcBef>
                <a:spcPts val="0"/>
              </a:spcBef>
              <a:spcAft>
                <a:spcPts val="0"/>
              </a:spcAft>
              <a:buFont typeface="Arial" panose="020B0604020202020204" pitchFamily="34" charset="0"/>
              <a:buChar char="•"/>
            </a:pPr>
            <a:r>
              <a:rPr lang="en-US" b="0" i="0" dirty="0">
                <a:solidFill>
                  <a:srgbClr val="333333"/>
                </a:solidFill>
                <a:effectLst/>
                <a:latin typeface="Calibri" panose="020F0502020204030204" pitchFamily="34" charset="0"/>
                <a:cs typeface="Calibri" panose="020F0502020204030204" pitchFamily="34" charset="0"/>
              </a:rPr>
              <a:t>How Types of Colleges Affect Financial Outcomes of Graduates</a:t>
            </a:r>
            <a:endParaRPr lang="en-US" dirty="0">
              <a:solidFill>
                <a:srgbClr val="333333"/>
              </a:solidFill>
              <a:latin typeface="Calibri" panose="020F0502020204030204" pitchFamily="34" charset="0"/>
              <a:cs typeface="Calibri" panose="020F0502020204030204" pitchFamily="34" charset="0"/>
            </a:endParaRPr>
          </a:p>
          <a:p>
            <a:pPr marL="285750" marR="0" indent="-285750">
              <a:spcBef>
                <a:spcPts val="0"/>
              </a:spcBef>
              <a:spcAft>
                <a:spcPts val="0"/>
              </a:spcAft>
              <a:buFont typeface="Arial" panose="020B0604020202020204" pitchFamily="34" charset="0"/>
              <a:buChar char="•"/>
            </a:pPr>
            <a:r>
              <a:rPr lang="en-US" b="0" i="0" dirty="0">
                <a:solidFill>
                  <a:srgbClr val="333333"/>
                </a:solidFill>
                <a:effectLst/>
                <a:latin typeface="Calibri" panose="020F0502020204030204" pitchFamily="34" charset="0"/>
                <a:cs typeface="Calibri" panose="020F0502020204030204" pitchFamily="34" charset="0"/>
              </a:rPr>
              <a:t>Estimation of Aqueous Solubility Using KNN-Generated Features: A Two-Stage Approach</a:t>
            </a:r>
          </a:p>
          <a:p>
            <a:pPr marL="285750" marR="0" indent="-285750">
              <a:spcBef>
                <a:spcPts val="0"/>
              </a:spcBef>
              <a:spcAft>
                <a:spcPts val="0"/>
              </a:spcAft>
              <a:buFont typeface="Arial" panose="020B0604020202020204" pitchFamily="34" charset="0"/>
              <a:buChar char="•"/>
            </a:pPr>
            <a:r>
              <a:rPr lang="en-US" b="0" i="0" dirty="0">
                <a:solidFill>
                  <a:srgbClr val="333333"/>
                </a:solidFill>
                <a:effectLst/>
                <a:latin typeface="Calibri" panose="020F0502020204030204" pitchFamily="34" charset="0"/>
                <a:cs typeface="Calibri" panose="020F0502020204030204" pitchFamily="34" charset="0"/>
              </a:rPr>
              <a:t>Using Convolutional Neural Networks for Keyword Spotting in Speech Recognition</a:t>
            </a:r>
            <a:endParaRPr lang="en-US" dirty="0">
              <a:solidFill>
                <a:srgbClr val="333333"/>
              </a:solidFill>
              <a:latin typeface="Calibri" panose="020F0502020204030204" pitchFamily="34" charset="0"/>
              <a:cs typeface="Calibri" panose="020F0502020204030204" pitchFamily="34" charset="0"/>
            </a:endParaRPr>
          </a:p>
          <a:p>
            <a:pPr marL="285750" marR="0" indent="-285750">
              <a:spcBef>
                <a:spcPts val="0"/>
              </a:spcBef>
              <a:spcAft>
                <a:spcPts val="0"/>
              </a:spcAft>
              <a:buFont typeface="Arial" panose="020B0604020202020204" pitchFamily="34" charset="0"/>
              <a:buChar char="•"/>
            </a:pPr>
            <a:r>
              <a:rPr lang="en-US" b="0" i="0" dirty="0">
                <a:solidFill>
                  <a:srgbClr val="333333"/>
                </a:solidFill>
                <a:effectLst/>
                <a:latin typeface="Calibri" panose="020F0502020204030204" pitchFamily="34" charset="0"/>
                <a:cs typeface="Calibri" panose="020F0502020204030204" pitchFamily="34" charset="0"/>
              </a:rPr>
              <a:t>Local Media and Individual Trading</a:t>
            </a:r>
            <a:endParaRPr lang="en-US" dirty="0">
              <a:latin typeface="Calibri" panose="020F0502020204030204" pitchFamily="34" charset="0"/>
              <a:ea typeface="Calibri" panose="020F0502020204030204" pitchFamily="34" charset="0"/>
              <a:cs typeface="Calibri" panose="020F0502020204030204" pitchFamily="34" charset="0"/>
            </a:endParaRPr>
          </a:p>
          <a:p>
            <a:pPr marL="0" marR="0">
              <a:spcBef>
                <a:spcPts val="0"/>
              </a:spcBef>
              <a:spcAft>
                <a:spcPts val="0"/>
              </a:spcAft>
            </a:pPr>
            <a:endParaRPr lang="en-US" sz="1800" dirty="0">
              <a:effectLst/>
              <a:latin typeface="Calibri" panose="020F0502020204030204" pitchFamily="34" charset="0"/>
              <a:ea typeface="Calibri" panose="020F0502020204030204" pitchFamily="34" charset="0"/>
            </a:endParaRPr>
          </a:p>
        </p:txBody>
      </p:sp>
      <p:pic>
        <p:nvPicPr>
          <p:cNvPr id="8" name="Picture 7" descr="Logo&#10;&#10;Description automatically generated">
            <a:extLst>
              <a:ext uri="{FF2B5EF4-FFF2-40B4-BE49-F238E27FC236}">
                <a16:creationId xmlns:a16="http://schemas.microsoft.com/office/drawing/2014/main" id="{D4FE655D-284B-430A-ABE4-400FD6B69DCA}"/>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1363340" y="5678898"/>
            <a:ext cx="2340234" cy="792892"/>
          </a:xfrm>
          <a:prstGeom prst="rect">
            <a:avLst/>
          </a:prstGeom>
        </p:spPr>
      </p:pic>
      <p:sp>
        <p:nvSpPr>
          <p:cNvPr id="3" name="TextBox 2">
            <a:extLst>
              <a:ext uri="{FF2B5EF4-FFF2-40B4-BE49-F238E27FC236}">
                <a16:creationId xmlns:a16="http://schemas.microsoft.com/office/drawing/2014/main" id="{BB512540-E44A-8209-3E77-3AA4228C415C}"/>
              </a:ext>
            </a:extLst>
          </p:cNvPr>
          <p:cNvSpPr txBox="1"/>
          <p:nvPr/>
        </p:nvSpPr>
        <p:spPr>
          <a:xfrm>
            <a:off x="5654180" y="6207853"/>
            <a:ext cx="2947217" cy="369332"/>
          </a:xfrm>
          <a:prstGeom prst="rect">
            <a:avLst/>
          </a:prstGeom>
          <a:noFill/>
        </p:spPr>
        <p:txBody>
          <a:bodyPr wrap="none" rtlCol="0">
            <a:spAutoFit/>
          </a:bodyPr>
          <a:lstStyle/>
          <a:p>
            <a:r>
              <a:rPr lang="en-US" dirty="0">
                <a:hlinkClick r:id="rId5"/>
              </a:rPr>
              <a:t>Capstone Excellence Archive</a:t>
            </a:r>
            <a:endParaRPr lang="en-US" dirty="0"/>
          </a:p>
        </p:txBody>
      </p:sp>
      <p:sp>
        <p:nvSpPr>
          <p:cNvPr id="9" name="TextBox 8">
            <a:extLst>
              <a:ext uri="{FF2B5EF4-FFF2-40B4-BE49-F238E27FC236}">
                <a16:creationId xmlns:a16="http://schemas.microsoft.com/office/drawing/2014/main" id="{DC88495B-D053-6E10-015C-2729A777B804}"/>
              </a:ext>
            </a:extLst>
          </p:cNvPr>
          <p:cNvSpPr txBox="1"/>
          <p:nvPr/>
        </p:nvSpPr>
        <p:spPr>
          <a:xfrm>
            <a:off x="8988804" y="5915337"/>
            <a:ext cx="2166875" cy="650884"/>
          </a:xfrm>
          <a:prstGeom prst="rect">
            <a:avLst/>
          </a:prstGeom>
          <a:noFill/>
        </p:spPr>
        <p:txBody>
          <a:bodyPr wrap="square">
            <a:spAutoFit/>
          </a:bodyPr>
          <a:lstStyle/>
          <a:p>
            <a:pPr marR="0">
              <a:spcBef>
                <a:spcPts val="0"/>
              </a:spcBef>
              <a:spcAft>
                <a:spcPts val="0"/>
              </a:spcAft>
            </a:pP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hlinkClick r:id="rId6"/>
              </a:rPr>
              <a:t>Capstone Archive</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289984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294BF7-1F73-4FB6-917A-06A8F78DD168}"/>
              </a:ext>
            </a:extLst>
          </p:cNvPr>
          <p:cNvSpPr txBox="1">
            <a:spLocks/>
          </p:cNvSpPr>
          <p:nvPr/>
        </p:nvSpPr>
        <p:spPr>
          <a:xfrm>
            <a:off x="5172074" y="286603"/>
            <a:ext cx="5983605" cy="145075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pPr>
              <a:spcAft>
                <a:spcPts val="600"/>
              </a:spcAft>
            </a:pPr>
            <a:r>
              <a:rPr lang="en-US" sz="4800"/>
              <a:t>Discovery</a:t>
            </a:r>
          </a:p>
        </p:txBody>
      </p:sp>
      <p:pic>
        <p:nvPicPr>
          <p:cNvPr id="6" name="Picture 5" descr="Angled shot of pen on a graph">
            <a:extLst>
              <a:ext uri="{FF2B5EF4-FFF2-40B4-BE49-F238E27FC236}">
                <a16:creationId xmlns:a16="http://schemas.microsoft.com/office/drawing/2014/main" id="{E69EC3A1-6985-E517-CE8A-68489A86CFEA}"/>
              </a:ext>
            </a:extLst>
          </p:cNvPr>
          <p:cNvPicPr>
            <a:picLocks noChangeAspect="1"/>
          </p:cNvPicPr>
          <p:nvPr/>
        </p:nvPicPr>
        <p:blipFill rotWithShape="1">
          <a:blip r:embed="rId2"/>
          <a:srcRect l="8978" r="46443" b="-1"/>
          <a:stretch/>
        </p:blipFill>
        <p:spPr>
          <a:xfrm>
            <a:off x="-4769" y="10"/>
            <a:ext cx="4580077" cy="6857990"/>
          </a:xfrm>
          <a:prstGeom prst="rect">
            <a:avLst/>
          </a:prstGeom>
        </p:spPr>
      </p:pic>
      <p:cxnSp>
        <p:nvCxnSpPr>
          <p:cNvPr id="16" name="Straight Connector 15">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0BE4881A-BE38-4405-B694-25A737F379D9}"/>
              </a:ext>
            </a:extLst>
          </p:cNvPr>
          <p:cNvSpPr txBox="1"/>
          <p:nvPr/>
        </p:nvSpPr>
        <p:spPr>
          <a:xfrm>
            <a:off x="5172074" y="2108201"/>
            <a:ext cx="5983606" cy="3760891"/>
          </a:xfrm>
          <a:prstGeom prst="rect">
            <a:avLst/>
          </a:prstGeom>
        </p:spPr>
        <p:txBody>
          <a:bodyPr vert="horz" lIns="0" tIns="45720" rIns="0" bIns="45720" rtlCol="0">
            <a:normAutofit/>
          </a:bodyPr>
          <a:lstStyle/>
          <a:p>
            <a:pPr marL="0" marR="0">
              <a:spcBef>
                <a:spcPts val="0"/>
              </a:spcBef>
              <a:spcAft>
                <a:spcPts val="0"/>
              </a:spcAft>
            </a:pPr>
            <a:r>
              <a:rPr lang="en-US" sz="1800" dirty="0">
                <a:effectLst/>
                <a:latin typeface="Calibri" panose="020F0502020204030204" pitchFamily="34" charset="0"/>
                <a:ea typeface="Calibri" panose="020F0502020204030204" pitchFamily="34" charset="0"/>
              </a:rPr>
              <a:t>A Proposal </a:t>
            </a:r>
            <a:r>
              <a:rPr lang="en-US" dirty="0">
                <a:latin typeface="Calibri" panose="020F0502020204030204" pitchFamily="34" charset="0"/>
                <a:ea typeface="Calibri" panose="020F0502020204030204" pitchFamily="34" charset="0"/>
              </a:rPr>
              <a:t>differs from a Prospectus.  Where a prospectus is informative and general a pamphlet, the Proposal is a document</a:t>
            </a:r>
          </a:p>
          <a:p>
            <a:pPr marL="0" marR="0">
              <a:spcBef>
                <a:spcPts val="0"/>
              </a:spcBef>
              <a:spcAft>
                <a:spcPts val="0"/>
              </a:spcAft>
            </a:pPr>
            <a:r>
              <a:rPr lang="en-US" dirty="0">
                <a:latin typeface="Calibri" panose="020F0502020204030204" pitchFamily="34" charset="0"/>
                <a:ea typeface="Calibri" panose="020F0502020204030204" pitchFamily="34" charset="0"/>
              </a:rPr>
              <a:t>that “states the choice and proposed methods of research.”  The</a:t>
            </a:r>
          </a:p>
          <a:p>
            <a:pPr marL="0" marR="0">
              <a:spcBef>
                <a:spcPts val="0"/>
              </a:spcBef>
              <a:spcAft>
                <a:spcPts val="0"/>
              </a:spcAft>
            </a:pPr>
            <a:r>
              <a:rPr lang="en-US" sz="1800" dirty="0">
                <a:effectLst/>
                <a:latin typeface="Calibri" panose="020F0502020204030204" pitchFamily="34" charset="0"/>
                <a:ea typeface="Calibri" panose="020F0502020204030204" pitchFamily="34" charset="0"/>
              </a:rPr>
              <a:t>Researcher mus</a:t>
            </a:r>
            <a:r>
              <a:rPr lang="en-US" dirty="0">
                <a:latin typeface="Calibri" panose="020F0502020204030204" pitchFamily="34" charset="0"/>
                <a:ea typeface="Calibri" panose="020F0502020204030204" pitchFamily="34" charset="0"/>
              </a:rPr>
              <a:t>t answer the major questions: what, why, how, who, and when.</a:t>
            </a:r>
          </a:p>
          <a:p>
            <a:pPr marL="0" marR="0">
              <a:spcBef>
                <a:spcPts val="0"/>
              </a:spcBef>
              <a:spcAft>
                <a:spcPts val="0"/>
              </a:spcAft>
            </a:pPr>
            <a:endParaRPr lang="en-US" sz="1800" dirty="0">
              <a:effectLst/>
              <a:latin typeface="Calibri" panose="020F0502020204030204" pitchFamily="34" charset="0"/>
              <a:ea typeface="Calibri" panose="020F0502020204030204" pitchFamily="34" charset="0"/>
            </a:endParaRPr>
          </a:p>
          <a:p>
            <a:pPr marL="0" marR="0">
              <a:spcBef>
                <a:spcPts val="0"/>
              </a:spcBef>
              <a:spcAft>
                <a:spcPts val="0"/>
              </a:spcAft>
            </a:pPr>
            <a:r>
              <a:rPr lang="en-US" dirty="0">
                <a:latin typeface="Calibri" panose="020F0502020204030204" pitchFamily="34" charset="0"/>
                <a:ea typeface="Calibri" panose="020F0502020204030204" pitchFamily="34" charset="0"/>
              </a:rPr>
              <a:t>The researcher provides a schedule of “how you expect things</a:t>
            </a:r>
          </a:p>
          <a:p>
            <a:pPr marL="0" marR="0">
              <a:spcBef>
                <a:spcPts val="0"/>
              </a:spcBef>
              <a:spcAft>
                <a:spcPts val="0"/>
              </a:spcAft>
            </a:pPr>
            <a:r>
              <a:rPr lang="en-US" dirty="0">
                <a:latin typeface="Calibri" panose="020F0502020204030204" pitchFamily="34" charset="0"/>
                <a:ea typeface="Calibri" panose="020F0502020204030204" pitchFamily="34" charset="0"/>
              </a:rPr>
              <a:t>to go” as well as an expected “time of completion.”  It is a formal document.</a:t>
            </a:r>
            <a:endParaRPr lang="en-US" sz="1800" dirty="0">
              <a:effectLst/>
              <a:latin typeface="Calibri" panose="020F0502020204030204" pitchFamily="34" charset="0"/>
              <a:ea typeface="Calibri" panose="020F0502020204030204" pitchFamily="34" charset="0"/>
            </a:endParaRPr>
          </a:p>
        </p:txBody>
      </p:sp>
      <p:sp>
        <p:nvSpPr>
          <p:cNvPr id="5" name="TextBox 4">
            <a:extLst>
              <a:ext uri="{FF2B5EF4-FFF2-40B4-BE49-F238E27FC236}">
                <a16:creationId xmlns:a16="http://schemas.microsoft.com/office/drawing/2014/main" id="{DC467274-42EA-455F-A804-081A96BAAE83}"/>
              </a:ext>
            </a:extLst>
          </p:cNvPr>
          <p:cNvSpPr txBox="1"/>
          <p:nvPr/>
        </p:nvSpPr>
        <p:spPr>
          <a:xfrm>
            <a:off x="6096000" y="5466735"/>
            <a:ext cx="2381742" cy="369332"/>
          </a:xfrm>
          <a:prstGeom prst="rect">
            <a:avLst/>
          </a:prstGeom>
          <a:noFill/>
        </p:spPr>
        <p:txBody>
          <a:bodyPr wrap="none" rtlCol="0">
            <a:spAutoFit/>
          </a:bodyPr>
          <a:lstStyle/>
          <a:p>
            <a:r>
              <a:rPr lang="en-US" dirty="0">
                <a:hlinkClick r:id="rId3"/>
              </a:rPr>
              <a:t>Prospectus v. Proposal</a:t>
            </a:r>
            <a:endParaRPr lang="en-US" dirty="0"/>
          </a:p>
        </p:txBody>
      </p:sp>
      <p:pic>
        <p:nvPicPr>
          <p:cNvPr id="8" name="Picture 7" descr="Logo&#10;&#10;Description automatically generated">
            <a:extLst>
              <a:ext uri="{FF2B5EF4-FFF2-40B4-BE49-F238E27FC236}">
                <a16:creationId xmlns:a16="http://schemas.microsoft.com/office/drawing/2014/main" id="{D4FE655D-284B-430A-ABE4-400FD6B69DCA}"/>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1363340" y="5678898"/>
            <a:ext cx="2340234" cy="792892"/>
          </a:xfrm>
          <a:prstGeom prst="rect">
            <a:avLst/>
          </a:prstGeom>
        </p:spPr>
      </p:pic>
    </p:spTree>
    <p:extLst>
      <p:ext uri="{BB962C8B-B14F-4D97-AF65-F5344CB8AC3E}">
        <p14:creationId xmlns:p14="http://schemas.microsoft.com/office/powerpoint/2010/main" val="10245997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1" name="Rectangle 20">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32" name="Straight Connector 22">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33" name="Rectangle 24">
            <a:extLst>
              <a:ext uri="{FF2B5EF4-FFF2-40B4-BE49-F238E27FC236}">
                <a16:creationId xmlns:a16="http://schemas.microsoft.com/office/drawing/2014/main" id="{44A37DD3-1B84-4776-94E1-C0AAA5C0F6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26">
            <a:extLst>
              <a:ext uri="{FF2B5EF4-FFF2-40B4-BE49-F238E27FC236}">
                <a16:creationId xmlns:a16="http://schemas.microsoft.com/office/drawing/2014/main" id="{0B4FB531-34DA-4777-9BD5-5B885DC38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15076"/>
            <a:ext cx="12188952" cy="1942924"/>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extBox 3">
            <a:extLst>
              <a:ext uri="{FF2B5EF4-FFF2-40B4-BE49-F238E27FC236}">
                <a16:creationId xmlns:a16="http://schemas.microsoft.com/office/drawing/2014/main" id="{440E0524-71DB-90D5-1ECA-64B49E4F2574}"/>
              </a:ext>
            </a:extLst>
          </p:cNvPr>
          <p:cNvSpPr txBox="1"/>
          <p:nvPr/>
        </p:nvSpPr>
        <p:spPr>
          <a:xfrm>
            <a:off x="828675" y="5120639"/>
            <a:ext cx="7137263" cy="1280161"/>
          </a:xfrm>
          <a:prstGeom prst="rect">
            <a:avLst/>
          </a:prstGeom>
        </p:spPr>
        <p:txBody>
          <a:bodyPr vert="horz" lIns="91440" tIns="45720" rIns="91440" bIns="45720" rtlCol="0" anchor="ctr">
            <a:normAutofit/>
          </a:bodyPr>
          <a:lstStyle/>
          <a:p>
            <a:pPr algn="r">
              <a:lnSpc>
                <a:spcPct val="90000"/>
              </a:lnSpc>
              <a:spcBef>
                <a:spcPct val="0"/>
              </a:spcBef>
              <a:spcAft>
                <a:spcPts val="600"/>
              </a:spcAft>
            </a:pPr>
            <a:r>
              <a:rPr lang="en-US" sz="3600" spc="-50" dirty="0">
                <a:solidFill>
                  <a:srgbClr val="FFFFFF"/>
                </a:solidFill>
                <a:latin typeface="+mj-lt"/>
                <a:ea typeface="+mj-ea"/>
                <a:cs typeface="+mj-cs"/>
              </a:rPr>
              <a:t>Where do I get datasets from?</a:t>
            </a:r>
          </a:p>
        </p:txBody>
      </p:sp>
      <p:pic>
        <p:nvPicPr>
          <p:cNvPr id="6" name="Picture 5">
            <a:extLst>
              <a:ext uri="{FF2B5EF4-FFF2-40B4-BE49-F238E27FC236}">
                <a16:creationId xmlns:a16="http://schemas.microsoft.com/office/drawing/2014/main" id="{E619E6D2-A470-6B1A-13F2-731AEC29096F}"/>
              </a:ext>
            </a:extLst>
          </p:cNvPr>
          <p:cNvPicPr>
            <a:picLocks noChangeAspect="1"/>
          </p:cNvPicPr>
          <p:nvPr/>
        </p:nvPicPr>
        <p:blipFill>
          <a:blip r:embed="rId2"/>
          <a:stretch>
            <a:fillRect/>
          </a:stretch>
        </p:blipFill>
        <p:spPr>
          <a:xfrm>
            <a:off x="643468" y="1500954"/>
            <a:ext cx="5130782" cy="1911216"/>
          </a:xfrm>
          <a:prstGeom prst="rect">
            <a:avLst/>
          </a:prstGeom>
        </p:spPr>
      </p:pic>
      <p:pic>
        <p:nvPicPr>
          <p:cNvPr id="3" name="Picture 2">
            <a:extLst>
              <a:ext uri="{FF2B5EF4-FFF2-40B4-BE49-F238E27FC236}">
                <a16:creationId xmlns:a16="http://schemas.microsoft.com/office/drawing/2014/main" id="{7A6E1E26-9A7C-F9D4-AC3B-63994F8B2B50}"/>
              </a:ext>
            </a:extLst>
          </p:cNvPr>
          <p:cNvPicPr>
            <a:picLocks noChangeAspect="1"/>
          </p:cNvPicPr>
          <p:nvPr/>
        </p:nvPicPr>
        <p:blipFill>
          <a:blip r:embed="rId3"/>
          <a:stretch>
            <a:fillRect/>
          </a:stretch>
        </p:blipFill>
        <p:spPr>
          <a:xfrm>
            <a:off x="5107021" y="1241005"/>
            <a:ext cx="6916365" cy="3285273"/>
          </a:xfrm>
          <a:prstGeom prst="rect">
            <a:avLst/>
          </a:prstGeom>
        </p:spPr>
      </p:pic>
      <p:cxnSp>
        <p:nvCxnSpPr>
          <p:cNvPr id="35" name="Straight Connector 28">
            <a:extLst>
              <a:ext uri="{FF2B5EF4-FFF2-40B4-BE49-F238E27FC236}">
                <a16:creationId xmlns:a16="http://schemas.microsoft.com/office/drawing/2014/main" id="{D5B557D3-D7B4-404B-84A1-9BD182BE5B0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13" y="5760720"/>
            <a:ext cx="1188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908A5F96-11C8-40A5-DF84-F8624752AF44}"/>
              </a:ext>
            </a:extLst>
          </p:cNvPr>
          <p:cNvSpPr txBox="1"/>
          <p:nvPr/>
        </p:nvSpPr>
        <p:spPr>
          <a:xfrm>
            <a:off x="2881651" y="446387"/>
            <a:ext cx="6094378" cy="369332"/>
          </a:xfrm>
          <a:prstGeom prst="rect">
            <a:avLst/>
          </a:prstGeom>
          <a:noFill/>
        </p:spPr>
        <p:txBody>
          <a:bodyPr wrap="square">
            <a:spAutoFit/>
          </a:bodyPr>
          <a:lstStyle/>
          <a:p>
            <a:r>
              <a:rPr lang="en-US" dirty="0"/>
              <a:t>https://archive.ics.uci.edu/ml/datasets.php</a:t>
            </a:r>
          </a:p>
        </p:txBody>
      </p:sp>
    </p:spTree>
    <p:extLst>
      <p:ext uri="{BB962C8B-B14F-4D97-AF65-F5344CB8AC3E}">
        <p14:creationId xmlns:p14="http://schemas.microsoft.com/office/powerpoint/2010/main" val="1951897860"/>
      </p:ext>
    </p:extLst>
  </p:cSld>
  <p:clrMapOvr>
    <a:masterClrMapping/>
  </p:clrMapOvr>
</p:sld>
</file>

<file path=ppt/theme/_rels/theme4.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3.xml><?xml version="1.0" encoding="utf-8"?>
<a:theme xmlns:a="http://schemas.openxmlformats.org/drawingml/2006/main" name="Office Theme">
  <a:themeElements>
    <a:clrScheme name="Custom 3">
      <a:dk1>
        <a:srgbClr val="313650"/>
      </a:dk1>
      <a:lt1>
        <a:srgbClr val="29ABE2"/>
      </a:lt1>
      <a:dk2>
        <a:srgbClr val="4C1959"/>
      </a:dk2>
      <a:lt2>
        <a:srgbClr val="1B1464"/>
      </a:lt2>
      <a:accent1>
        <a:srgbClr val="8E64AE"/>
      </a:accent1>
      <a:accent2>
        <a:srgbClr val="000000"/>
      </a:accent2>
      <a:accent3>
        <a:srgbClr val="9E005D"/>
      </a:accent3>
      <a:accent4>
        <a:srgbClr val="FFFFFF"/>
      </a:accent4>
      <a:accent5>
        <a:srgbClr val="6DC4EB"/>
      </a:accent5>
      <a:accent6>
        <a:srgbClr val="662D91"/>
      </a:accent6>
      <a:hlink>
        <a:srgbClr val="4C1959"/>
      </a:hlink>
      <a:folHlink>
        <a:srgbClr val="4C1959"/>
      </a:folHlink>
    </a:clrScheme>
    <a:fontScheme name="Custom 7">
      <a:majorFont>
        <a:latin typeface="Century Gothic"/>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7F6CA1"/>
        </a:solidFill>
        <a:ln w="72390">
          <a:solidFill>
            <a:schemeClr val="accent4"/>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History_Timeline_04_MO - v2" id="{0F1F6C48-B0BC-41F9-A6D7-4B05CFA9DEC8}" vid="{ECEDC10B-F7F5-4BB3-92C3-10F525CAEA75}"/>
    </a:ext>
  </a:extLst>
</a:theme>
</file>

<file path=ppt/theme/theme4.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904751AB-E840-446F-8D49-E697067EC887}">
  <ds:schemaRefs>
    <ds:schemaRef ds:uri="http://schemas.microsoft.com/sharepoint/v3/contenttype/forms"/>
  </ds:schemaRefs>
</ds:datastoreItem>
</file>

<file path=customXml/itemProps2.xml><?xml version="1.0" encoding="utf-8"?>
<ds:datastoreItem xmlns:ds="http://schemas.openxmlformats.org/officeDocument/2006/customXml" ds:itemID="{DE4876F9-7AE1-498D-B8FE-1E3AD703D2AF}">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0811A92-D464-4AC4-A396-BA73B10CEEAC}">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{DF104D3B-4141-4A01-B829-6BAC74226333}tf33713516_win32</Template>
  <TotalTime>10943</TotalTime>
  <Words>2009</Words>
  <Application>Microsoft Office PowerPoint</Application>
  <PresentationFormat>Widescreen</PresentationFormat>
  <Paragraphs>226</Paragraphs>
  <Slides>30</Slides>
  <Notes>2</Notes>
  <HiddenSlides>0</HiddenSlides>
  <MMClips>0</MMClips>
  <ScaleCrop>false</ScaleCrop>
  <HeadingPairs>
    <vt:vector size="4" baseType="variant">
      <vt:variant>
        <vt:lpstr>Theme</vt:lpstr>
      </vt:variant>
      <vt:variant>
        <vt:i4>4</vt:i4>
      </vt:variant>
      <vt:variant>
        <vt:lpstr>Slide Titles</vt:lpstr>
      </vt:variant>
      <vt:variant>
        <vt:i4>30</vt:i4>
      </vt:variant>
    </vt:vector>
  </HeadingPairs>
  <TitlesOfParts>
    <vt:vector size="34" baseType="lpstr">
      <vt:lpstr>3DFloatVTI</vt:lpstr>
      <vt:lpstr>1_RetrospectVTI</vt:lpstr>
      <vt:lpstr>Office Theme</vt:lpstr>
      <vt:lpstr>SlateVTI</vt:lpstr>
      <vt:lpstr>PowerPoint Presentation</vt:lpstr>
      <vt:lpstr>PowerPoint Presentation</vt:lpstr>
      <vt:lpstr>Lorem Ipsum</vt:lpstr>
      <vt:lpstr>Capstone Steps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Lorem Ipsum</vt:lpstr>
      <vt:lpstr>PowerPoint Presentation</vt:lpstr>
      <vt:lpstr>PowerPoint Presentation</vt:lpstr>
      <vt:lpstr>PowerPoint Presentation</vt:lpstr>
      <vt:lpstr>PowerPoint Presentation</vt:lpstr>
      <vt:lpstr>PowerPoint Presentation</vt:lpstr>
      <vt:lpstr>Agenda in Review</vt:lpstr>
      <vt:lpstr>The way to get started is quit talking and begin doing.</vt:lpstr>
      <vt:lpstr>Summary</vt:lpstr>
      <vt:lpstr>Analytics Vidhya</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MSDA Capstone</dc:title>
  <dc:creator>William Sewell</dc:creator>
  <cp:lastModifiedBy>William Sewell</cp:lastModifiedBy>
  <cp:revision>4</cp:revision>
  <dcterms:created xsi:type="dcterms:W3CDTF">2022-09-18T12:47:04Z</dcterms:created>
  <dcterms:modified xsi:type="dcterms:W3CDTF">2023-11-06T22:22:37Z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